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CD04FDD-22D5-44C0-9461-DFE0BADC5650}">
  <a:tblStyle styleId="{8CD04FDD-22D5-44C0-9461-DFE0BADC5650}"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11" Type="http://schemas.openxmlformats.org/officeDocument/2006/relationships/slide" Target="slides/slide5.xml"/><Relationship Id="rId22" Type="http://schemas.openxmlformats.org/officeDocument/2006/relationships/slide" Target="slides/slide16.xml"/><Relationship Id="rId10" Type="http://schemas.openxmlformats.org/officeDocument/2006/relationships/slide" Target="slides/slide4.xml"/><Relationship Id="rId21" Type="http://schemas.openxmlformats.org/officeDocument/2006/relationships/slide" Target="slides/slide15.xml"/><Relationship Id="rId13" Type="http://schemas.openxmlformats.org/officeDocument/2006/relationships/slide" Target="slides/slide7.xml"/><Relationship Id="rId24" Type="http://schemas.openxmlformats.org/officeDocument/2006/relationships/slide" Target="slides/slide18.xml"/><Relationship Id="rId12" Type="http://schemas.openxmlformats.org/officeDocument/2006/relationships/slide" Target="slides/slide6.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1.xml"/><Relationship Id="rId19" Type="http://schemas.openxmlformats.org/officeDocument/2006/relationships/slide" Target="slides/slide13.xml"/><Relationship Id="rId6" Type="http://schemas.openxmlformats.org/officeDocument/2006/relationships/notesMaster" Target="notesMasters/notesMaster1.xml"/><Relationship Id="rId18" Type="http://schemas.openxmlformats.org/officeDocument/2006/relationships/slide" Target="slides/slide12.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1061c02885047718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1061c02885047718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15947a958e3_0_3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15947a958e3_0_3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15947a958e3_0_3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15947a958e3_0_3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15947a958e3_0_3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15947a958e3_0_3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16e5e9bbf8d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16e5e9bbf8d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15947a958e3_0_6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15947a958e3_0_6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3ec217f244d27c38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3ec217f244d27c38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3ec217f244d27c38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3ec217f244d27c38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53930ab10585244e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53930ab10585244e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15947a958e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15947a958e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16e5e9bbf8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16e5e9bbf8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6b44787445815fc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6b44787445815fc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15947a958e3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15947a958e3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15947a958e3_0_3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15947a958e3_0_3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15947a958e3_0_3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15947a958e3_0_3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15947a958e3_0_3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15947a958e3_0_3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15947a958e3_0_3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15947a958e3_0_3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lnSpcReduction="10000"/>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f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hyperlink" Target="mailto:synchro@cnpmornantais.fr" TargetMode="External"/><Relationship Id="rId4" Type="http://schemas.openxmlformats.org/officeDocument/2006/relationships/hyperlink" Target="https://cnpmornantais.fr/" TargetMode="External"/><Relationship Id="rId5"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7.xml"/><Relationship Id="rId3" Type="http://schemas.openxmlformats.org/officeDocument/2006/relationships/image" Target="../media/image4.pn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5.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3.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fr" sz="3000">
                <a:highlight>
                  <a:schemeClr val="lt1"/>
                </a:highlight>
              </a:rPr>
              <a:t>Natation Artistique</a:t>
            </a:r>
            <a:r>
              <a:rPr b="1" lang="fr">
                <a:highlight>
                  <a:schemeClr val="lt1"/>
                </a:highlight>
              </a:rPr>
              <a:t> </a:t>
            </a:r>
            <a:endParaRPr b="1">
              <a:highlight>
                <a:schemeClr val="lt1"/>
              </a:highlight>
            </a:endParaRPr>
          </a:p>
        </p:txBody>
      </p:sp>
      <p:pic>
        <p:nvPicPr>
          <p:cNvPr id="55" name="Google Shape;55;p13"/>
          <p:cNvPicPr preferRelativeResize="0"/>
          <p:nvPr/>
        </p:nvPicPr>
        <p:blipFill rotWithShape="1">
          <a:blip r:embed="rId3">
            <a:alphaModFix amt="24000"/>
          </a:blip>
          <a:srcRect b="0" l="0" r="0" t="0"/>
          <a:stretch/>
        </p:blipFill>
        <p:spPr>
          <a:xfrm>
            <a:off x="381775" y="-140"/>
            <a:ext cx="8380800" cy="5143500"/>
          </a:xfrm>
          <a:prstGeom prst="ellipse">
            <a:avLst/>
          </a:prstGeom>
          <a:noFill/>
          <a:ln cap="flat" cmpd="sng" w="9525">
            <a:solidFill>
              <a:schemeClr val="dk2"/>
            </a:solidFill>
            <a:prstDash val="dot"/>
            <a:round/>
            <a:headEnd len="sm" w="sm" type="none"/>
            <a:tailEnd len="sm" w="sm" type="none"/>
          </a:ln>
        </p:spPr>
      </p:pic>
      <p:sp>
        <p:nvSpPr>
          <p:cNvPr id="56" name="Google Shape;56;p13"/>
          <p:cNvSpPr txBox="1"/>
          <p:nvPr/>
        </p:nvSpPr>
        <p:spPr>
          <a:xfrm>
            <a:off x="914575" y="1281176"/>
            <a:ext cx="7315200" cy="1521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fr" sz="8700" u="sng"/>
              <a:t>CNPM</a:t>
            </a:r>
            <a:endParaRPr b="1" sz="8700" u="sng"/>
          </a:p>
        </p:txBody>
      </p:sp>
      <p:pic>
        <p:nvPicPr>
          <p:cNvPr id="57" name="Google Shape;57;p13"/>
          <p:cNvPicPr preferRelativeResize="0"/>
          <p:nvPr/>
        </p:nvPicPr>
        <p:blipFill>
          <a:blip r:embed="rId4">
            <a:alphaModFix/>
          </a:blip>
          <a:stretch>
            <a:fillRect/>
          </a:stretch>
        </p:blipFill>
        <p:spPr>
          <a:xfrm>
            <a:off x="8051595" y="108825"/>
            <a:ext cx="972529" cy="79260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22"/>
          <p:cNvSpPr txBox="1"/>
          <p:nvPr>
            <p:ph type="title"/>
          </p:nvPr>
        </p:nvSpPr>
        <p:spPr>
          <a:xfrm>
            <a:off x="311700" y="2927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 u="sng"/>
              <a:t>Communication et programme sur une</a:t>
            </a:r>
            <a:r>
              <a:rPr lang="fr" u="sng"/>
              <a:t> compétition</a:t>
            </a:r>
            <a:r>
              <a:rPr lang="fr"/>
              <a:t> </a:t>
            </a:r>
            <a:endParaRPr/>
          </a:p>
        </p:txBody>
      </p:sp>
      <p:sp>
        <p:nvSpPr>
          <p:cNvPr id="135" name="Google Shape;135;p22"/>
          <p:cNvSpPr txBox="1"/>
          <p:nvPr>
            <p:ph idx="1" type="body"/>
          </p:nvPr>
        </p:nvSpPr>
        <p:spPr>
          <a:xfrm>
            <a:off x="311700" y="1152475"/>
            <a:ext cx="3906600" cy="3716700"/>
          </a:xfrm>
          <a:prstGeom prst="rect">
            <a:avLst/>
          </a:prstGeom>
        </p:spPr>
        <p:txBody>
          <a:bodyPr anchorCtr="0" anchor="t" bIns="91425" lIns="91425" spcFirstLastPara="1" rIns="91425" wrap="square" tIns="91425">
            <a:normAutofit/>
          </a:bodyPr>
          <a:lstStyle/>
          <a:p>
            <a:pPr indent="0" lvl="0" marL="457200" rtl="0" algn="l">
              <a:spcBef>
                <a:spcPts val="0"/>
              </a:spcBef>
              <a:spcAft>
                <a:spcPts val="0"/>
              </a:spcAft>
              <a:buNone/>
            </a:pPr>
            <a:r>
              <a:rPr b="1" lang="fr" sz="1200">
                <a:solidFill>
                  <a:srgbClr val="38AA07"/>
                </a:solidFill>
              </a:rPr>
              <a:t>👍</a:t>
            </a:r>
            <a:r>
              <a:rPr b="1" lang="fr" sz="1400" u="sng">
                <a:solidFill>
                  <a:srgbClr val="38AA07"/>
                </a:solidFill>
              </a:rPr>
              <a:t>Organisation de la compétition :</a:t>
            </a:r>
            <a:endParaRPr b="1" sz="1400" u="sng">
              <a:solidFill>
                <a:srgbClr val="38AA07"/>
              </a:solidFill>
            </a:endParaRPr>
          </a:p>
          <a:p>
            <a:pPr indent="457200" lvl="0" marL="0" rtl="0" algn="just">
              <a:spcBef>
                <a:spcPts val="1200"/>
              </a:spcBef>
              <a:spcAft>
                <a:spcPts val="0"/>
              </a:spcAft>
              <a:buNone/>
            </a:pPr>
            <a:r>
              <a:rPr lang="fr" sz="1600">
                <a:solidFill>
                  <a:srgbClr val="000000"/>
                </a:solidFill>
              </a:rPr>
              <a:t>Les entraîneurs sont informés de l’organisation de la compétition entre J-4 et J-2. </a:t>
            </a:r>
            <a:endParaRPr sz="1600">
              <a:solidFill>
                <a:srgbClr val="000000"/>
              </a:solidFill>
            </a:endParaRPr>
          </a:p>
          <a:p>
            <a:pPr indent="0" lvl="0" marL="0" rtl="0" algn="just">
              <a:spcBef>
                <a:spcPts val="1200"/>
              </a:spcBef>
              <a:spcAft>
                <a:spcPts val="0"/>
              </a:spcAft>
              <a:buNone/>
            </a:pPr>
            <a:r>
              <a:rPr lang="fr" sz="1600">
                <a:solidFill>
                  <a:srgbClr val="000000"/>
                </a:solidFill>
              </a:rPr>
              <a:t>De fait, ils vous transmettent les informations à leur disposition sur le groupe Whatsapp immédiatement.</a:t>
            </a:r>
            <a:endParaRPr sz="1600">
              <a:solidFill>
                <a:srgbClr val="000000"/>
              </a:solidFill>
            </a:endParaRPr>
          </a:p>
          <a:p>
            <a:pPr indent="0" lvl="0" marL="0" rtl="0" algn="just">
              <a:spcBef>
                <a:spcPts val="1200"/>
              </a:spcBef>
              <a:spcAft>
                <a:spcPts val="1200"/>
              </a:spcAft>
              <a:buNone/>
            </a:pPr>
            <a:r>
              <a:rPr lang="fr" sz="1600">
                <a:solidFill>
                  <a:srgbClr val="000000"/>
                </a:solidFill>
              </a:rPr>
              <a:t>Il n’est pas nécessaire de réclamer des informations en amont. </a:t>
            </a:r>
            <a:endParaRPr sz="1600">
              <a:solidFill>
                <a:srgbClr val="000000"/>
              </a:solidFill>
            </a:endParaRPr>
          </a:p>
        </p:txBody>
      </p:sp>
      <p:sp>
        <p:nvSpPr>
          <p:cNvPr id="136" name="Google Shape;136;p22"/>
          <p:cNvSpPr txBox="1"/>
          <p:nvPr/>
        </p:nvSpPr>
        <p:spPr>
          <a:xfrm>
            <a:off x="4581050" y="1176725"/>
            <a:ext cx="4336800" cy="5064000"/>
          </a:xfrm>
          <a:prstGeom prst="rect">
            <a:avLst/>
          </a:prstGeom>
          <a:noFill/>
          <a:ln>
            <a:noFill/>
          </a:ln>
        </p:spPr>
        <p:txBody>
          <a:bodyPr anchorCtr="0" anchor="t" bIns="91425" lIns="91425" spcFirstLastPara="1" rIns="91425" wrap="square" tIns="91425">
            <a:spAutoFit/>
          </a:bodyPr>
          <a:lstStyle/>
          <a:p>
            <a:pPr indent="457200" lvl="0" marL="0" rtl="0" algn="l">
              <a:spcBef>
                <a:spcPts val="0"/>
              </a:spcBef>
              <a:spcAft>
                <a:spcPts val="0"/>
              </a:spcAft>
              <a:buNone/>
            </a:pPr>
            <a:r>
              <a:rPr b="1" lang="fr" sz="1200">
                <a:solidFill>
                  <a:srgbClr val="38AA07"/>
                </a:solidFill>
              </a:rPr>
              <a:t>👍</a:t>
            </a:r>
            <a:r>
              <a:rPr b="1" lang="fr" u="sng">
                <a:solidFill>
                  <a:srgbClr val="38AA07"/>
                </a:solidFill>
              </a:rPr>
              <a:t>Organisation pour le CNPM :</a:t>
            </a:r>
            <a:endParaRPr b="1" u="sng">
              <a:solidFill>
                <a:srgbClr val="38AA07"/>
              </a:solidFill>
            </a:endParaRPr>
          </a:p>
          <a:p>
            <a:pPr indent="0" lvl="0" marL="0" rtl="0" algn="l">
              <a:spcBef>
                <a:spcPts val="0"/>
              </a:spcBef>
              <a:spcAft>
                <a:spcPts val="0"/>
              </a:spcAft>
              <a:buNone/>
            </a:pPr>
            <a:r>
              <a:t/>
            </a:r>
            <a:endParaRPr/>
          </a:p>
          <a:p>
            <a:pPr indent="457200" lvl="0" marL="0" rtl="0" algn="just">
              <a:spcBef>
                <a:spcPts val="0"/>
              </a:spcBef>
              <a:spcAft>
                <a:spcPts val="0"/>
              </a:spcAft>
              <a:buNone/>
            </a:pPr>
            <a:r>
              <a:rPr lang="fr" sz="1500"/>
              <a:t>La convocation à une compétition implique la présence du nageur </a:t>
            </a:r>
            <a:r>
              <a:rPr lang="fr" sz="1500"/>
              <a:t>concerné</a:t>
            </a:r>
            <a:r>
              <a:rPr lang="fr" sz="1500"/>
              <a:t> dès la première journée de compétition jusqu’à la </a:t>
            </a:r>
            <a:r>
              <a:rPr lang="fr" sz="1500"/>
              <a:t>clôture</a:t>
            </a:r>
            <a:r>
              <a:rPr lang="fr" sz="1500"/>
              <a:t> de celle-ci, quelque soit :</a:t>
            </a:r>
            <a:endParaRPr sz="1500"/>
          </a:p>
          <a:p>
            <a:pPr indent="-323850" lvl="0" marL="457200" rtl="0" algn="l">
              <a:spcBef>
                <a:spcPts val="0"/>
              </a:spcBef>
              <a:spcAft>
                <a:spcPts val="0"/>
              </a:spcAft>
              <a:buSzPts val="1500"/>
              <a:buChar char="-"/>
            </a:pPr>
            <a:r>
              <a:rPr lang="fr" sz="1500"/>
              <a:t>son horaire de passage</a:t>
            </a:r>
            <a:endParaRPr sz="1500"/>
          </a:p>
          <a:p>
            <a:pPr indent="-330200" lvl="0" marL="457200" rtl="0" algn="l">
              <a:spcBef>
                <a:spcPts val="0"/>
              </a:spcBef>
              <a:spcAft>
                <a:spcPts val="0"/>
              </a:spcAft>
              <a:buSzPts val="1600"/>
              <a:buChar char="-"/>
            </a:pPr>
            <a:r>
              <a:rPr lang="fr" sz="1500"/>
              <a:t>son statut dans l’équipe (titulaire / remplaçante)</a:t>
            </a:r>
            <a:r>
              <a:rPr lang="fr" sz="1600"/>
              <a:t> </a:t>
            </a:r>
            <a:endParaRPr sz="1600"/>
          </a:p>
          <a:p>
            <a:pPr indent="0" lvl="0" marL="0" rtl="0" algn="l">
              <a:spcBef>
                <a:spcPts val="0"/>
              </a:spcBef>
              <a:spcAft>
                <a:spcPts val="0"/>
              </a:spcAft>
              <a:buNone/>
            </a:pPr>
            <a:r>
              <a:t/>
            </a:r>
            <a:endParaRPr/>
          </a:p>
          <a:p>
            <a:pPr indent="457200" lvl="0" marL="0" rtl="0" algn="l">
              <a:spcBef>
                <a:spcPts val="0"/>
              </a:spcBef>
              <a:spcAft>
                <a:spcPts val="0"/>
              </a:spcAft>
              <a:buNone/>
            </a:pPr>
            <a:r>
              <a:rPr b="1" lang="fr" sz="1200">
                <a:solidFill>
                  <a:srgbClr val="38AA07"/>
                </a:solidFill>
              </a:rPr>
              <a:t>👍</a:t>
            </a:r>
            <a:r>
              <a:rPr b="1" lang="fr" u="sng">
                <a:solidFill>
                  <a:srgbClr val="38AA07"/>
                </a:solidFill>
              </a:rPr>
              <a:t>Le</a:t>
            </a:r>
            <a:r>
              <a:rPr b="1" lang="fr" u="sng">
                <a:solidFill>
                  <a:srgbClr val="38AA07"/>
                </a:solidFill>
              </a:rPr>
              <a:t> covoiturage </a:t>
            </a:r>
            <a:endParaRPr b="1" u="sng">
              <a:solidFill>
                <a:srgbClr val="38AA07"/>
              </a:solidFill>
            </a:endParaRPr>
          </a:p>
          <a:p>
            <a:pPr indent="0" lvl="0" marL="0" rtl="0" algn="l">
              <a:spcBef>
                <a:spcPts val="0"/>
              </a:spcBef>
              <a:spcAft>
                <a:spcPts val="0"/>
              </a:spcAft>
              <a:buNone/>
            </a:pPr>
            <a:r>
              <a:t/>
            </a:r>
            <a:endParaRPr/>
          </a:p>
          <a:p>
            <a:pPr indent="0" lvl="0" marL="0" rtl="0" algn="just">
              <a:spcBef>
                <a:spcPts val="0"/>
              </a:spcBef>
              <a:spcAft>
                <a:spcPts val="0"/>
              </a:spcAft>
              <a:buNone/>
            </a:pPr>
            <a:r>
              <a:rPr lang="fr"/>
              <a:t>	Les informations sur le covoiturage sont transmises sur le groupe Whatsapp et nous comptons sur une participation des parents, chacun leur tour.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pic>
        <p:nvPicPr>
          <p:cNvPr id="137" name="Google Shape;137;p22"/>
          <p:cNvPicPr preferRelativeResize="0"/>
          <p:nvPr/>
        </p:nvPicPr>
        <p:blipFill>
          <a:blip r:embed="rId3">
            <a:alphaModFix/>
          </a:blip>
          <a:stretch>
            <a:fillRect/>
          </a:stretch>
        </p:blipFill>
        <p:spPr>
          <a:xfrm>
            <a:off x="8051595" y="108825"/>
            <a:ext cx="972529" cy="79260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23"/>
          <p:cNvSpPr txBox="1"/>
          <p:nvPr>
            <p:ph type="title"/>
          </p:nvPr>
        </p:nvSpPr>
        <p:spPr>
          <a:xfrm>
            <a:off x="339675" y="108825"/>
            <a:ext cx="7289400" cy="1307400"/>
          </a:xfrm>
          <a:prstGeom prst="rect">
            <a:avLst/>
          </a:prstGeom>
        </p:spPr>
        <p:txBody>
          <a:bodyPr anchorCtr="0" anchor="t" bIns="91425" lIns="91425" spcFirstLastPara="1" rIns="91425" wrap="square" tIns="91425">
            <a:normAutofit fontScale="90000"/>
          </a:bodyPr>
          <a:lstStyle/>
          <a:p>
            <a:pPr indent="0" lvl="0" marL="2286000" rtl="0" algn="l">
              <a:lnSpc>
                <a:spcPct val="100000"/>
              </a:lnSpc>
              <a:spcBef>
                <a:spcPts val="0"/>
              </a:spcBef>
              <a:spcAft>
                <a:spcPts val="0"/>
              </a:spcAft>
              <a:buNone/>
            </a:pPr>
            <a:r>
              <a:rPr lang="fr"/>
              <a:t> </a:t>
            </a:r>
            <a:r>
              <a:rPr lang="fr" u="sng"/>
              <a:t>COMPÉTITION / LOISIR</a:t>
            </a:r>
            <a:endParaRPr u="sng"/>
          </a:p>
          <a:p>
            <a:pPr indent="0" lvl="0" marL="0" rtl="0" algn="l">
              <a:lnSpc>
                <a:spcPct val="100000"/>
              </a:lnSpc>
              <a:spcBef>
                <a:spcPts val="0"/>
              </a:spcBef>
              <a:spcAft>
                <a:spcPts val="0"/>
              </a:spcAft>
              <a:buNone/>
            </a:pPr>
            <a:r>
              <a:rPr lang="fr" sz="1577">
                <a:solidFill>
                  <a:srgbClr val="000000"/>
                </a:solidFill>
              </a:rPr>
              <a:t>Nom</a:t>
            </a:r>
            <a:r>
              <a:rPr lang="fr" sz="1688">
                <a:solidFill>
                  <a:srgbClr val="000000"/>
                </a:solidFill>
              </a:rPr>
              <a:t> :</a:t>
            </a:r>
            <a:r>
              <a:rPr lang="fr" sz="2022">
                <a:solidFill>
                  <a:srgbClr val="000000"/>
                </a:solidFill>
              </a:rPr>
              <a:t> </a:t>
            </a:r>
            <a:r>
              <a:rPr lang="fr">
                <a:solidFill>
                  <a:srgbClr val="000000"/>
                </a:solidFill>
              </a:rPr>
              <a:t>                  </a:t>
            </a:r>
            <a:endParaRPr u="sng">
              <a:solidFill>
                <a:srgbClr val="000000"/>
              </a:solidFill>
            </a:endParaRPr>
          </a:p>
          <a:p>
            <a:pPr indent="0" lvl="0" marL="0" rtl="0" algn="l">
              <a:spcBef>
                <a:spcPts val="0"/>
              </a:spcBef>
              <a:spcAft>
                <a:spcPts val="0"/>
              </a:spcAft>
              <a:buNone/>
            </a:pPr>
            <a:r>
              <a:rPr lang="fr" sz="1466">
                <a:solidFill>
                  <a:srgbClr val="000000"/>
                </a:solidFill>
              </a:rPr>
              <a:t>Prénom :</a:t>
            </a:r>
            <a:endParaRPr sz="1466">
              <a:solidFill>
                <a:srgbClr val="000000"/>
              </a:solidFill>
            </a:endParaRPr>
          </a:p>
          <a:p>
            <a:pPr indent="0" lvl="0" marL="0" rtl="0" algn="l">
              <a:spcBef>
                <a:spcPts val="0"/>
              </a:spcBef>
              <a:spcAft>
                <a:spcPts val="0"/>
              </a:spcAft>
              <a:buNone/>
            </a:pPr>
            <a:r>
              <a:t/>
            </a:r>
            <a:endParaRPr/>
          </a:p>
        </p:txBody>
      </p:sp>
      <p:sp>
        <p:nvSpPr>
          <p:cNvPr id="143" name="Google Shape;143;p23"/>
          <p:cNvSpPr txBox="1"/>
          <p:nvPr>
            <p:ph idx="1" type="body"/>
          </p:nvPr>
        </p:nvSpPr>
        <p:spPr>
          <a:xfrm>
            <a:off x="212650" y="976150"/>
            <a:ext cx="8520600" cy="3816600"/>
          </a:xfrm>
          <a:prstGeom prst="rect">
            <a:avLst/>
          </a:prstGeom>
        </p:spPr>
        <p:txBody>
          <a:bodyPr anchorCtr="0" anchor="t" bIns="91425" lIns="91425" spcFirstLastPara="1" rIns="91425" wrap="square" tIns="91425">
            <a:normAutofit fontScale="92500" lnSpcReduction="20000"/>
          </a:bodyPr>
          <a:lstStyle/>
          <a:p>
            <a:pPr indent="0" lvl="0" marL="0" rtl="0" algn="just">
              <a:spcBef>
                <a:spcPts val="0"/>
              </a:spcBef>
              <a:spcAft>
                <a:spcPts val="0"/>
              </a:spcAft>
              <a:buNone/>
            </a:pPr>
            <a:r>
              <a:t/>
            </a:r>
            <a:endParaRPr sz="1400" u="sng">
              <a:solidFill>
                <a:schemeClr val="dk1"/>
              </a:solidFill>
            </a:endParaRPr>
          </a:p>
          <a:p>
            <a:pPr indent="0" lvl="0" marL="0" rtl="0" algn="just">
              <a:spcBef>
                <a:spcPts val="0"/>
              </a:spcBef>
              <a:spcAft>
                <a:spcPts val="0"/>
              </a:spcAft>
              <a:buNone/>
            </a:pPr>
            <a:r>
              <a:t/>
            </a:r>
            <a:endParaRPr sz="1400" u="sng">
              <a:solidFill>
                <a:schemeClr val="dk1"/>
              </a:solidFill>
            </a:endParaRPr>
          </a:p>
          <a:p>
            <a:pPr indent="0" lvl="0" marL="0" rtl="0" algn="just">
              <a:spcBef>
                <a:spcPts val="0"/>
              </a:spcBef>
              <a:spcAft>
                <a:spcPts val="0"/>
              </a:spcAft>
              <a:buNone/>
            </a:pPr>
            <a:r>
              <a:t/>
            </a:r>
            <a:endParaRPr sz="1400" u="sng">
              <a:solidFill>
                <a:schemeClr val="dk1"/>
              </a:solidFill>
            </a:endParaRPr>
          </a:p>
          <a:p>
            <a:pPr indent="0" lvl="0" marL="0" rtl="0" algn="just">
              <a:spcBef>
                <a:spcPts val="0"/>
              </a:spcBef>
              <a:spcAft>
                <a:spcPts val="0"/>
              </a:spcAft>
              <a:buNone/>
            </a:pPr>
            <a:r>
              <a:t/>
            </a:r>
            <a:endParaRPr sz="1400" u="sng">
              <a:solidFill>
                <a:schemeClr val="dk1"/>
              </a:solidFill>
            </a:endParaRPr>
          </a:p>
          <a:p>
            <a:pPr indent="0" lvl="0" marL="0" rtl="0" algn="just">
              <a:spcBef>
                <a:spcPts val="0"/>
              </a:spcBef>
              <a:spcAft>
                <a:spcPts val="0"/>
              </a:spcAft>
              <a:buNone/>
            </a:pPr>
            <a:r>
              <a:rPr b="1" lang="fr" sz="1500">
                <a:solidFill>
                  <a:srgbClr val="38AA07"/>
                </a:solidFill>
              </a:rPr>
              <a:t>La compétition</a:t>
            </a:r>
            <a:r>
              <a:rPr lang="fr" sz="1400">
                <a:solidFill>
                  <a:schemeClr val="dk1"/>
                </a:solidFill>
              </a:rPr>
              <a:t> est un engagement, il faut être assidu et rigoureux dans les entraînements. </a:t>
            </a:r>
            <a:endParaRPr sz="1400">
              <a:solidFill>
                <a:schemeClr val="dk1"/>
              </a:solidFill>
            </a:endParaRPr>
          </a:p>
          <a:p>
            <a:pPr indent="0" lvl="0" marL="0" rtl="0" algn="just">
              <a:spcBef>
                <a:spcPts val="0"/>
              </a:spcBef>
              <a:spcAft>
                <a:spcPts val="0"/>
              </a:spcAft>
              <a:buNone/>
            </a:pPr>
            <a:r>
              <a:rPr lang="fr" sz="1400">
                <a:solidFill>
                  <a:schemeClr val="dk1"/>
                </a:solidFill>
              </a:rPr>
              <a:t>Nous le rappelons, la natation artistique est un sport d'</a:t>
            </a:r>
            <a:r>
              <a:rPr b="1" lang="fr" sz="1400">
                <a:solidFill>
                  <a:schemeClr val="dk1"/>
                </a:solidFill>
              </a:rPr>
              <a:t>ÉQUIPE</a:t>
            </a:r>
            <a:r>
              <a:rPr lang="fr" sz="1400">
                <a:solidFill>
                  <a:schemeClr val="dk1"/>
                </a:solidFill>
              </a:rPr>
              <a:t>. Par conséquent, le résultat dépend de chacun et de tous …</a:t>
            </a:r>
            <a:endParaRPr sz="1400">
              <a:solidFill>
                <a:schemeClr val="dk1"/>
              </a:solidFill>
            </a:endParaRPr>
          </a:p>
          <a:p>
            <a:pPr indent="0" lvl="0" marL="0" rtl="0" algn="just">
              <a:spcBef>
                <a:spcPts val="0"/>
              </a:spcBef>
              <a:spcAft>
                <a:spcPts val="0"/>
              </a:spcAft>
              <a:buNone/>
            </a:pPr>
            <a:r>
              <a:t/>
            </a:r>
            <a:endParaRPr sz="1400">
              <a:solidFill>
                <a:schemeClr val="dk1"/>
              </a:solidFill>
            </a:endParaRPr>
          </a:p>
          <a:p>
            <a:pPr indent="0" lvl="0" marL="0" rtl="0" algn="just">
              <a:spcBef>
                <a:spcPts val="0"/>
              </a:spcBef>
              <a:spcAft>
                <a:spcPts val="0"/>
              </a:spcAft>
              <a:buNone/>
            </a:pPr>
            <a:r>
              <a:rPr b="1" lang="fr" sz="1500">
                <a:solidFill>
                  <a:srgbClr val="38AA07"/>
                </a:solidFill>
              </a:rPr>
              <a:t>Le loisir</a:t>
            </a:r>
            <a:r>
              <a:rPr lang="fr" sz="1400">
                <a:solidFill>
                  <a:schemeClr val="dk1"/>
                </a:solidFill>
              </a:rPr>
              <a:t> permet de faire son sport d’équipe sans contrainte ni pression, car le nageur avance à son rythme et sera évidemment inclus dans le ballet pour les </a:t>
            </a:r>
            <a:r>
              <a:rPr b="1" lang="fr" sz="1400">
                <a:solidFill>
                  <a:schemeClr val="dk1"/>
                </a:solidFill>
              </a:rPr>
              <a:t>GALAS</a:t>
            </a:r>
            <a:r>
              <a:rPr lang="fr" sz="1400">
                <a:solidFill>
                  <a:schemeClr val="dk1"/>
                </a:solidFill>
              </a:rPr>
              <a:t> ! </a:t>
            </a:r>
            <a:endParaRPr sz="1400">
              <a:solidFill>
                <a:schemeClr val="dk1"/>
              </a:solidFill>
            </a:endParaRPr>
          </a:p>
          <a:p>
            <a:pPr indent="0" lvl="0" marL="0" rtl="0" algn="just">
              <a:spcBef>
                <a:spcPts val="0"/>
              </a:spcBef>
              <a:spcAft>
                <a:spcPts val="0"/>
              </a:spcAft>
              <a:buNone/>
            </a:pPr>
            <a:r>
              <a:t/>
            </a:r>
            <a:endParaRPr sz="1100">
              <a:solidFill>
                <a:schemeClr val="dk1"/>
              </a:solidFill>
            </a:endParaRPr>
          </a:p>
          <a:p>
            <a:pPr indent="0" lvl="0" marL="0" rtl="0" algn="l">
              <a:spcBef>
                <a:spcPts val="0"/>
              </a:spcBef>
              <a:spcAft>
                <a:spcPts val="0"/>
              </a:spcAft>
              <a:buNone/>
            </a:pPr>
            <a:r>
              <a:t/>
            </a:r>
            <a:endParaRPr/>
          </a:p>
          <a:p>
            <a:pPr indent="0" lvl="0" marL="0" rtl="0" algn="l">
              <a:spcBef>
                <a:spcPts val="1200"/>
              </a:spcBef>
              <a:spcAft>
                <a:spcPts val="0"/>
              </a:spcAft>
              <a:buNone/>
            </a:pPr>
            <a:r>
              <a:rPr lang="fr">
                <a:solidFill>
                  <a:schemeClr val="dk1"/>
                </a:solidFill>
              </a:rPr>
              <a:t>Date :......../……./……….                         Signature Nageur : </a:t>
            </a:r>
            <a:endParaRPr>
              <a:solidFill>
                <a:schemeClr val="dk1"/>
              </a:solidFill>
            </a:endParaRPr>
          </a:p>
          <a:p>
            <a:pPr indent="0" lvl="0" marL="0" rtl="0" algn="l">
              <a:spcBef>
                <a:spcPts val="1200"/>
              </a:spcBef>
              <a:spcAft>
                <a:spcPts val="0"/>
              </a:spcAft>
              <a:buNone/>
            </a:pPr>
            <a:r>
              <a:t/>
            </a:r>
            <a:endParaRPr>
              <a:solidFill>
                <a:schemeClr val="dk1"/>
              </a:solidFill>
            </a:endParaRPr>
          </a:p>
          <a:p>
            <a:pPr indent="0" lvl="0" marL="0" rtl="0" algn="l">
              <a:spcBef>
                <a:spcPts val="1200"/>
              </a:spcBef>
              <a:spcAft>
                <a:spcPts val="1200"/>
              </a:spcAft>
              <a:buNone/>
            </a:pPr>
            <a:r>
              <a:rPr lang="fr">
                <a:solidFill>
                  <a:schemeClr val="dk1"/>
                </a:solidFill>
              </a:rPr>
              <a:t>					       Signature </a:t>
            </a:r>
            <a:r>
              <a:rPr lang="fr">
                <a:solidFill>
                  <a:schemeClr val="dk1"/>
                </a:solidFill>
              </a:rPr>
              <a:t>Responsable</a:t>
            </a:r>
            <a:r>
              <a:rPr lang="fr">
                <a:solidFill>
                  <a:schemeClr val="dk1"/>
                </a:solidFill>
              </a:rPr>
              <a:t> Légal :</a:t>
            </a:r>
            <a:endParaRPr>
              <a:solidFill>
                <a:schemeClr val="dk1"/>
              </a:solidFill>
            </a:endParaRPr>
          </a:p>
        </p:txBody>
      </p:sp>
      <p:sp>
        <p:nvSpPr>
          <p:cNvPr id="144" name="Google Shape;144;p23"/>
          <p:cNvSpPr/>
          <p:nvPr/>
        </p:nvSpPr>
        <p:spPr>
          <a:xfrm>
            <a:off x="807700" y="1259225"/>
            <a:ext cx="355800" cy="3261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23"/>
          <p:cNvSpPr txBox="1"/>
          <p:nvPr/>
        </p:nvSpPr>
        <p:spPr>
          <a:xfrm>
            <a:off x="1241800" y="1222175"/>
            <a:ext cx="1452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a:solidFill>
                  <a:schemeClr val="dk1"/>
                </a:solidFill>
              </a:rPr>
              <a:t>Compétition</a:t>
            </a:r>
            <a:endParaRPr>
              <a:solidFill>
                <a:schemeClr val="dk1"/>
              </a:solidFill>
            </a:endParaRPr>
          </a:p>
        </p:txBody>
      </p:sp>
      <p:sp>
        <p:nvSpPr>
          <p:cNvPr id="146" name="Google Shape;146;p23"/>
          <p:cNvSpPr/>
          <p:nvPr/>
        </p:nvSpPr>
        <p:spPr>
          <a:xfrm>
            <a:off x="3375775" y="1259225"/>
            <a:ext cx="355800" cy="3261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23"/>
          <p:cNvSpPr txBox="1"/>
          <p:nvPr/>
        </p:nvSpPr>
        <p:spPr>
          <a:xfrm>
            <a:off x="3845850" y="1222175"/>
            <a:ext cx="1452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a:solidFill>
                  <a:schemeClr val="dk1"/>
                </a:solidFill>
              </a:rPr>
              <a:t>Loisir</a:t>
            </a:r>
            <a:endParaRPr>
              <a:solidFill>
                <a:schemeClr val="dk1"/>
              </a:solidFill>
            </a:endParaRPr>
          </a:p>
        </p:txBody>
      </p:sp>
      <p:pic>
        <p:nvPicPr>
          <p:cNvPr id="148" name="Google Shape;148;p23"/>
          <p:cNvPicPr preferRelativeResize="0"/>
          <p:nvPr/>
        </p:nvPicPr>
        <p:blipFill>
          <a:blip r:embed="rId3">
            <a:alphaModFix/>
          </a:blip>
          <a:stretch>
            <a:fillRect/>
          </a:stretch>
        </p:blipFill>
        <p:spPr>
          <a:xfrm>
            <a:off x="8051595" y="108825"/>
            <a:ext cx="972529" cy="79260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4"/>
          <p:cNvSpPr txBox="1"/>
          <p:nvPr>
            <p:ph type="title"/>
          </p:nvPr>
        </p:nvSpPr>
        <p:spPr>
          <a:xfrm>
            <a:off x="276775" y="200675"/>
            <a:ext cx="5978400" cy="444300"/>
          </a:xfrm>
          <a:prstGeom prst="rect">
            <a:avLst/>
          </a:prstGeom>
        </p:spPr>
        <p:txBody>
          <a:bodyPr anchorCtr="0" anchor="t" bIns="91425" lIns="91425" spcFirstLastPara="1" rIns="91425" wrap="square" tIns="91425">
            <a:normAutofit fontScale="90000"/>
          </a:bodyPr>
          <a:lstStyle/>
          <a:p>
            <a:pPr indent="0" lvl="0" marL="0" rtl="0" algn="l">
              <a:lnSpc>
                <a:spcPct val="115000"/>
              </a:lnSpc>
              <a:spcBef>
                <a:spcPts val="0"/>
              </a:spcBef>
              <a:spcAft>
                <a:spcPts val="0"/>
              </a:spcAft>
              <a:buNone/>
            </a:pPr>
            <a:r>
              <a:rPr b="1" lang="fr" sz="1900"/>
              <a:t>Si je m’inscris </a:t>
            </a:r>
            <a:r>
              <a:rPr b="1" lang="fr" sz="1900" u="sng"/>
              <a:t>en compétition</a:t>
            </a:r>
            <a:r>
              <a:rPr b="1" lang="fr" sz="1900"/>
              <a:t>, </a:t>
            </a:r>
            <a:r>
              <a:rPr b="1" lang="fr" sz="1900">
                <a:solidFill>
                  <a:srgbClr val="38AA07"/>
                </a:solidFill>
              </a:rPr>
              <a:t>je m’engage à</a:t>
            </a:r>
            <a:r>
              <a:rPr b="1" lang="fr" sz="1900">
                <a:solidFill>
                  <a:srgbClr val="5B0F00"/>
                </a:solidFill>
              </a:rPr>
              <a:t> </a:t>
            </a:r>
            <a:r>
              <a:rPr b="1" lang="fr" sz="1900"/>
              <a:t>:</a:t>
            </a:r>
            <a:endParaRPr sz="3500"/>
          </a:p>
        </p:txBody>
      </p:sp>
      <p:sp>
        <p:nvSpPr>
          <p:cNvPr id="154" name="Google Shape;154;p24"/>
          <p:cNvSpPr txBox="1"/>
          <p:nvPr>
            <p:ph idx="1" type="body"/>
          </p:nvPr>
        </p:nvSpPr>
        <p:spPr>
          <a:xfrm>
            <a:off x="148808" y="815826"/>
            <a:ext cx="8520600" cy="4186800"/>
          </a:xfrm>
          <a:prstGeom prst="rect">
            <a:avLst/>
          </a:prstGeom>
        </p:spPr>
        <p:txBody>
          <a:bodyPr anchorCtr="0" anchor="t" bIns="91425" lIns="91425" spcFirstLastPara="1" rIns="91425" wrap="square" tIns="91425">
            <a:normAutofit fontScale="40000" lnSpcReduction="20000"/>
          </a:bodyPr>
          <a:lstStyle/>
          <a:p>
            <a:pPr indent="0" lvl="0" marL="0" rtl="0" algn="l">
              <a:lnSpc>
                <a:spcPct val="100000"/>
              </a:lnSpc>
              <a:spcBef>
                <a:spcPts val="0"/>
              </a:spcBef>
              <a:spcAft>
                <a:spcPts val="0"/>
              </a:spcAft>
              <a:buNone/>
            </a:pPr>
            <a:r>
              <a:t/>
            </a:r>
            <a:endParaRPr sz="1200">
              <a:solidFill>
                <a:schemeClr val="dk1"/>
              </a:solidFill>
            </a:endParaRPr>
          </a:p>
          <a:p>
            <a:pPr indent="457200" lvl="0" marL="0" rtl="0" algn="just">
              <a:lnSpc>
                <a:spcPct val="100000"/>
              </a:lnSpc>
              <a:spcBef>
                <a:spcPts val="0"/>
              </a:spcBef>
              <a:spcAft>
                <a:spcPts val="0"/>
              </a:spcAft>
              <a:buNone/>
            </a:pPr>
            <a:r>
              <a:rPr b="1" lang="fr" sz="2950">
                <a:solidFill>
                  <a:srgbClr val="38AA07"/>
                </a:solidFill>
              </a:rPr>
              <a:t>👍</a:t>
            </a:r>
            <a:r>
              <a:rPr b="1" lang="fr" sz="2877">
                <a:solidFill>
                  <a:srgbClr val="38AA07"/>
                </a:solidFill>
              </a:rPr>
              <a:t>Être présent aux entraînements</a:t>
            </a:r>
            <a:endParaRPr b="1" sz="2877">
              <a:solidFill>
                <a:srgbClr val="38AA07"/>
              </a:solidFill>
            </a:endParaRPr>
          </a:p>
          <a:p>
            <a:pPr indent="0" lvl="0" marL="457200" rtl="0" algn="just">
              <a:lnSpc>
                <a:spcPct val="100000"/>
              </a:lnSpc>
              <a:spcBef>
                <a:spcPts val="0"/>
              </a:spcBef>
              <a:spcAft>
                <a:spcPts val="0"/>
              </a:spcAft>
              <a:buNone/>
            </a:pPr>
            <a:r>
              <a:t/>
            </a:r>
            <a:endParaRPr sz="2416">
              <a:solidFill>
                <a:schemeClr val="dk1"/>
              </a:solidFill>
            </a:endParaRPr>
          </a:p>
          <a:p>
            <a:pPr indent="-302680" lvl="0" marL="914400" rtl="0" algn="just">
              <a:lnSpc>
                <a:spcPct val="100000"/>
              </a:lnSpc>
              <a:spcBef>
                <a:spcPts val="0"/>
              </a:spcBef>
              <a:spcAft>
                <a:spcPts val="0"/>
              </a:spcAft>
              <a:buClr>
                <a:schemeClr val="dk1"/>
              </a:buClr>
              <a:buSzPct val="100000"/>
              <a:buChar char="-"/>
            </a:pPr>
            <a:r>
              <a:rPr lang="fr" sz="2916">
                <a:solidFill>
                  <a:schemeClr val="dk1"/>
                </a:solidFill>
              </a:rPr>
              <a:t>En cas d’absence ou de retard, prévenir l’entraîneur en avance avec le motif de l’absence </a:t>
            </a:r>
            <a:endParaRPr sz="2916">
              <a:solidFill>
                <a:schemeClr val="dk1"/>
              </a:solidFill>
            </a:endParaRPr>
          </a:p>
          <a:p>
            <a:pPr indent="-302680" lvl="0" marL="914400" rtl="0" algn="just">
              <a:lnSpc>
                <a:spcPct val="100000"/>
              </a:lnSpc>
              <a:spcBef>
                <a:spcPts val="0"/>
              </a:spcBef>
              <a:spcAft>
                <a:spcPts val="0"/>
              </a:spcAft>
              <a:buClr>
                <a:schemeClr val="dk1"/>
              </a:buClr>
              <a:buSzPct val="100000"/>
              <a:buChar char="-"/>
            </a:pPr>
            <a:r>
              <a:rPr lang="fr" sz="2916">
                <a:solidFill>
                  <a:schemeClr val="dk1"/>
                </a:solidFill>
              </a:rPr>
              <a:t>Seuls les certificats médicaux seront considérés comme valable </a:t>
            </a:r>
            <a:endParaRPr sz="2916">
              <a:solidFill>
                <a:schemeClr val="dk1"/>
              </a:solidFill>
            </a:endParaRPr>
          </a:p>
          <a:p>
            <a:pPr indent="-302680" lvl="0" marL="914400" rtl="0" algn="just">
              <a:lnSpc>
                <a:spcPct val="100000"/>
              </a:lnSpc>
              <a:spcBef>
                <a:spcPts val="0"/>
              </a:spcBef>
              <a:spcAft>
                <a:spcPts val="0"/>
              </a:spcAft>
              <a:buClr>
                <a:schemeClr val="dk1"/>
              </a:buClr>
              <a:buSzPct val="100000"/>
              <a:buChar char="-"/>
            </a:pPr>
            <a:r>
              <a:rPr lang="fr" sz="2916">
                <a:solidFill>
                  <a:schemeClr val="dk1"/>
                </a:solidFill>
              </a:rPr>
              <a:t>Venir au bord du bassin lorsque je ne peux pas aller dans l’eau</a:t>
            </a:r>
            <a:endParaRPr sz="2916">
              <a:solidFill>
                <a:schemeClr val="dk1"/>
              </a:solidFill>
            </a:endParaRPr>
          </a:p>
          <a:p>
            <a:pPr indent="0" lvl="0" marL="457200" rtl="0" algn="just">
              <a:lnSpc>
                <a:spcPct val="100000"/>
              </a:lnSpc>
              <a:spcBef>
                <a:spcPts val="0"/>
              </a:spcBef>
              <a:spcAft>
                <a:spcPts val="0"/>
              </a:spcAft>
              <a:buNone/>
            </a:pPr>
            <a:r>
              <a:t/>
            </a:r>
            <a:endParaRPr sz="2416">
              <a:solidFill>
                <a:schemeClr val="dk1"/>
              </a:solidFill>
            </a:endParaRPr>
          </a:p>
          <a:p>
            <a:pPr indent="0" lvl="0" marL="457200" rtl="0" algn="just">
              <a:lnSpc>
                <a:spcPct val="100000"/>
              </a:lnSpc>
              <a:spcBef>
                <a:spcPts val="0"/>
              </a:spcBef>
              <a:spcAft>
                <a:spcPts val="0"/>
              </a:spcAft>
              <a:buNone/>
            </a:pPr>
            <a:r>
              <a:t/>
            </a:r>
            <a:endParaRPr sz="2416">
              <a:solidFill>
                <a:schemeClr val="dk1"/>
              </a:solidFill>
            </a:endParaRPr>
          </a:p>
          <a:p>
            <a:pPr indent="457200" lvl="0" marL="0" rtl="0" algn="just">
              <a:lnSpc>
                <a:spcPct val="100000"/>
              </a:lnSpc>
              <a:spcBef>
                <a:spcPts val="0"/>
              </a:spcBef>
              <a:spcAft>
                <a:spcPts val="0"/>
              </a:spcAft>
              <a:buNone/>
            </a:pPr>
            <a:r>
              <a:rPr b="1" lang="fr" sz="2950">
                <a:solidFill>
                  <a:srgbClr val="38AA07"/>
                </a:solidFill>
              </a:rPr>
              <a:t>👍</a:t>
            </a:r>
            <a:r>
              <a:rPr b="1" lang="fr" sz="2877">
                <a:solidFill>
                  <a:srgbClr val="38AA07"/>
                </a:solidFill>
              </a:rPr>
              <a:t>Être présente aux compétitions et aux différents évènements du club </a:t>
            </a:r>
            <a:endParaRPr b="1" sz="2877">
              <a:solidFill>
                <a:srgbClr val="38AA07"/>
              </a:solidFill>
            </a:endParaRPr>
          </a:p>
          <a:p>
            <a:pPr indent="0" lvl="0" marL="457200" rtl="0" algn="just">
              <a:lnSpc>
                <a:spcPct val="100000"/>
              </a:lnSpc>
              <a:spcBef>
                <a:spcPts val="0"/>
              </a:spcBef>
              <a:spcAft>
                <a:spcPts val="0"/>
              </a:spcAft>
              <a:buNone/>
            </a:pPr>
            <a:r>
              <a:t/>
            </a:r>
            <a:endParaRPr sz="2666">
              <a:solidFill>
                <a:schemeClr val="dk1"/>
              </a:solidFill>
            </a:endParaRPr>
          </a:p>
          <a:p>
            <a:pPr indent="-302680" lvl="0" marL="914400" rtl="0" algn="just">
              <a:lnSpc>
                <a:spcPct val="100000"/>
              </a:lnSpc>
              <a:spcBef>
                <a:spcPts val="0"/>
              </a:spcBef>
              <a:spcAft>
                <a:spcPts val="0"/>
              </a:spcAft>
              <a:buClr>
                <a:schemeClr val="dk1"/>
              </a:buClr>
              <a:buSzPct val="100000"/>
              <a:buChar char="-"/>
            </a:pPr>
            <a:r>
              <a:rPr lang="fr" sz="2916">
                <a:solidFill>
                  <a:schemeClr val="dk1"/>
                </a:solidFill>
              </a:rPr>
              <a:t>Compétitions, SynchroNat, Galas, vide grenier… </a:t>
            </a:r>
            <a:endParaRPr sz="2916">
              <a:solidFill>
                <a:schemeClr val="dk1"/>
              </a:solidFill>
            </a:endParaRPr>
          </a:p>
          <a:p>
            <a:pPr indent="-302680" lvl="0" marL="914400" rtl="0" algn="just">
              <a:lnSpc>
                <a:spcPct val="100000"/>
              </a:lnSpc>
              <a:spcBef>
                <a:spcPts val="0"/>
              </a:spcBef>
              <a:spcAft>
                <a:spcPts val="0"/>
              </a:spcAft>
              <a:buClr>
                <a:schemeClr val="dk1"/>
              </a:buClr>
              <a:buSzPct val="100000"/>
              <a:buChar char="-"/>
            </a:pPr>
            <a:r>
              <a:rPr lang="fr" sz="2916">
                <a:solidFill>
                  <a:schemeClr val="dk1"/>
                </a:solidFill>
              </a:rPr>
              <a:t>Un calendrier sera distribué le plus tôt possible. </a:t>
            </a:r>
            <a:endParaRPr sz="2916">
              <a:solidFill>
                <a:schemeClr val="dk1"/>
              </a:solidFill>
            </a:endParaRPr>
          </a:p>
          <a:p>
            <a:pPr indent="-302065" lvl="0" marL="914400" rtl="0" algn="just">
              <a:lnSpc>
                <a:spcPct val="100000"/>
              </a:lnSpc>
              <a:spcBef>
                <a:spcPts val="0"/>
              </a:spcBef>
              <a:spcAft>
                <a:spcPts val="0"/>
              </a:spcAft>
              <a:buClr>
                <a:schemeClr val="dk1"/>
              </a:buClr>
              <a:buSzPct val="100000"/>
              <a:buChar char="-"/>
            </a:pPr>
            <a:r>
              <a:rPr lang="fr" sz="2892">
                <a:solidFill>
                  <a:schemeClr val="dk1"/>
                </a:solidFill>
              </a:rPr>
              <a:t>Participer dans la mesure du possible aux manifestations organisées par le club (pour subventionner le coût des compétitions et les achats de matériels pour les entrainements)</a:t>
            </a:r>
            <a:endParaRPr sz="3166">
              <a:solidFill>
                <a:schemeClr val="dk1"/>
              </a:solidFill>
            </a:endParaRPr>
          </a:p>
          <a:p>
            <a:pPr indent="0" lvl="0" marL="914400" rtl="0" algn="just">
              <a:lnSpc>
                <a:spcPct val="100000"/>
              </a:lnSpc>
              <a:spcBef>
                <a:spcPts val="0"/>
              </a:spcBef>
              <a:spcAft>
                <a:spcPts val="0"/>
              </a:spcAft>
              <a:buNone/>
            </a:pPr>
            <a:r>
              <a:t/>
            </a:r>
            <a:endParaRPr b="1" sz="2392">
              <a:solidFill>
                <a:schemeClr val="dk1"/>
              </a:solidFill>
            </a:endParaRPr>
          </a:p>
          <a:p>
            <a:pPr indent="457200" lvl="0" marL="0" rtl="0" algn="just">
              <a:lnSpc>
                <a:spcPct val="100000"/>
              </a:lnSpc>
              <a:spcBef>
                <a:spcPts val="0"/>
              </a:spcBef>
              <a:spcAft>
                <a:spcPts val="0"/>
              </a:spcAft>
              <a:buNone/>
            </a:pPr>
            <a:r>
              <a:rPr b="1" lang="fr" sz="2950">
                <a:solidFill>
                  <a:srgbClr val="38AA07"/>
                </a:solidFill>
              </a:rPr>
              <a:t>👍</a:t>
            </a:r>
            <a:r>
              <a:rPr b="1" lang="fr" sz="2877">
                <a:solidFill>
                  <a:srgbClr val="38AA07"/>
                </a:solidFill>
              </a:rPr>
              <a:t>Ne pas remettre en cause les décisions de l’entraîneur </a:t>
            </a:r>
            <a:endParaRPr b="1" sz="2877">
              <a:solidFill>
                <a:srgbClr val="38AA07"/>
              </a:solidFill>
            </a:endParaRPr>
          </a:p>
          <a:p>
            <a:pPr indent="0" lvl="0" marL="0" rtl="0" algn="just">
              <a:lnSpc>
                <a:spcPct val="100000"/>
              </a:lnSpc>
              <a:spcBef>
                <a:spcPts val="0"/>
              </a:spcBef>
              <a:spcAft>
                <a:spcPts val="0"/>
              </a:spcAft>
              <a:buNone/>
            </a:pPr>
            <a:r>
              <a:t/>
            </a:r>
            <a:endParaRPr sz="2392">
              <a:solidFill>
                <a:schemeClr val="dk1"/>
              </a:solidFill>
            </a:endParaRPr>
          </a:p>
          <a:p>
            <a:pPr indent="-302065" lvl="0" marL="914400" rtl="0" algn="l">
              <a:lnSpc>
                <a:spcPct val="100000"/>
              </a:lnSpc>
              <a:spcBef>
                <a:spcPts val="0"/>
              </a:spcBef>
              <a:spcAft>
                <a:spcPts val="0"/>
              </a:spcAft>
              <a:buClr>
                <a:schemeClr val="dk1"/>
              </a:buClr>
              <a:buSzPct val="100000"/>
              <a:buChar char="-"/>
            </a:pPr>
            <a:r>
              <a:rPr lang="fr" sz="2892">
                <a:solidFill>
                  <a:schemeClr val="dk1"/>
                </a:solidFill>
              </a:rPr>
              <a:t>Ne pas confondre échanger avec l'entraîneur (s'interroger pour mieux comprendre… ) et discuter ses décisions.</a:t>
            </a:r>
            <a:endParaRPr sz="2892">
              <a:solidFill>
                <a:schemeClr val="dk1"/>
              </a:solidFill>
            </a:endParaRPr>
          </a:p>
          <a:p>
            <a:pPr indent="0" lvl="0" marL="914400" rtl="0" algn="l">
              <a:lnSpc>
                <a:spcPct val="100000"/>
              </a:lnSpc>
              <a:spcBef>
                <a:spcPts val="0"/>
              </a:spcBef>
              <a:spcAft>
                <a:spcPts val="0"/>
              </a:spcAft>
              <a:buNone/>
            </a:pPr>
            <a:r>
              <a:rPr lang="fr" sz="2892">
                <a:solidFill>
                  <a:schemeClr val="dk1"/>
                </a:solidFill>
              </a:rPr>
              <a:t>Les entraîneurs sont ouverts aux dialogues, mais sont les décisionnaires finaux</a:t>
            </a:r>
            <a:endParaRPr sz="2892">
              <a:solidFill>
                <a:schemeClr val="dk1"/>
              </a:solidFill>
            </a:endParaRPr>
          </a:p>
          <a:p>
            <a:pPr indent="0" lvl="0" marL="0" rtl="0" algn="l">
              <a:lnSpc>
                <a:spcPct val="100000"/>
              </a:lnSpc>
              <a:spcBef>
                <a:spcPts val="0"/>
              </a:spcBef>
              <a:spcAft>
                <a:spcPts val="0"/>
              </a:spcAft>
              <a:buNone/>
            </a:pPr>
            <a:r>
              <a:t/>
            </a:r>
            <a:endParaRPr sz="2392">
              <a:solidFill>
                <a:schemeClr val="dk1"/>
              </a:solidFill>
            </a:endParaRPr>
          </a:p>
          <a:p>
            <a:pPr indent="0" lvl="0" marL="457200" rtl="0" algn="just">
              <a:lnSpc>
                <a:spcPct val="100000"/>
              </a:lnSpc>
              <a:spcBef>
                <a:spcPts val="0"/>
              </a:spcBef>
              <a:spcAft>
                <a:spcPts val="0"/>
              </a:spcAft>
              <a:buNone/>
            </a:pPr>
            <a:r>
              <a:t/>
            </a:r>
            <a:endParaRPr sz="2416">
              <a:solidFill>
                <a:schemeClr val="dk1"/>
              </a:solidFill>
            </a:endParaRPr>
          </a:p>
          <a:p>
            <a:pPr indent="457200" lvl="0" marL="0" rtl="0" algn="just">
              <a:lnSpc>
                <a:spcPct val="100000"/>
              </a:lnSpc>
              <a:spcBef>
                <a:spcPts val="0"/>
              </a:spcBef>
              <a:spcAft>
                <a:spcPts val="0"/>
              </a:spcAft>
              <a:buNone/>
            </a:pPr>
            <a:r>
              <a:rPr b="1" lang="fr" sz="2950">
                <a:solidFill>
                  <a:srgbClr val="38AA07"/>
                </a:solidFill>
              </a:rPr>
              <a:t>👍</a:t>
            </a:r>
            <a:r>
              <a:rPr b="1" lang="fr" sz="2666">
                <a:solidFill>
                  <a:srgbClr val="38AA07"/>
                </a:solidFill>
              </a:rPr>
              <a:t>Accepter d'être remplaçant</a:t>
            </a:r>
            <a:endParaRPr b="1" sz="2666">
              <a:solidFill>
                <a:srgbClr val="38AA07"/>
              </a:solidFill>
            </a:endParaRPr>
          </a:p>
          <a:p>
            <a:pPr indent="0" lvl="0" marL="457200" rtl="0" algn="just">
              <a:lnSpc>
                <a:spcPct val="100000"/>
              </a:lnSpc>
              <a:spcBef>
                <a:spcPts val="0"/>
              </a:spcBef>
              <a:spcAft>
                <a:spcPts val="0"/>
              </a:spcAft>
              <a:buNone/>
            </a:pPr>
            <a:r>
              <a:t/>
            </a:r>
            <a:endParaRPr sz="2416">
              <a:solidFill>
                <a:schemeClr val="dk1"/>
              </a:solidFill>
            </a:endParaRPr>
          </a:p>
          <a:p>
            <a:pPr indent="-302680" lvl="0" marL="914400" rtl="0" algn="just">
              <a:lnSpc>
                <a:spcPct val="100000"/>
              </a:lnSpc>
              <a:spcBef>
                <a:spcPts val="0"/>
              </a:spcBef>
              <a:spcAft>
                <a:spcPts val="0"/>
              </a:spcAft>
              <a:buClr>
                <a:schemeClr val="dk1"/>
              </a:buClr>
              <a:buSzPct val="100000"/>
              <a:buChar char="-"/>
            </a:pPr>
            <a:r>
              <a:rPr lang="fr" sz="2916">
                <a:solidFill>
                  <a:schemeClr val="dk1"/>
                </a:solidFill>
              </a:rPr>
              <a:t>Être remplaçant consiste à être inscrit en compétition avec son équipe sans nager le ballet, car chaque épreuve comporte un effectif maximum. Par contre, le remplaçant soutient son équipe et reçoit une médaille en cas de classement de l’équipe.</a:t>
            </a:r>
            <a:endParaRPr sz="2916">
              <a:solidFill>
                <a:schemeClr val="dk1"/>
              </a:solidFill>
            </a:endParaRPr>
          </a:p>
          <a:p>
            <a:pPr indent="-302680" lvl="0" marL="914400" rtl="0" algn="just">
              <a:lnSpc>
                <a:spcPct val="100000"/>
              </a:lnSpc>
              <a:spcBef>
                <a:spcPts val="0"/>
              </a:spcBef>
              <a:spcAft>
                <a:spcPts val="0"/>
              </a:spcAft>
              <a:buClr>
                <a:schemeClr val="dk1"/>
              </a:buClr>
              <a:buSzPct val="100000"/>
              <a:buChar char="-"/>
            </a:pPr>
            <a:r>
              <a:rPr lang="fr" sz="2916">
                <a:solidFill>
                  <a:schemeClr val="dk1"/>
                </a:solidFill>
              </a:rPr>
              <a:t>Le choix des remplaçants se fera en fonction du règlement de la FFN / nombre </a:t>
            </a:r>
            <a:r>
              <a:rPr lang="fr" sz="2916">
                <a:solidFill>
                  <a:schemeClr val="dk1"/>
                </a:solidFill>
              </a:rPr>
              <a:t>d'absences</a:t>
            </a:r>
            <a:r>
              <a:rPr lang="fr" sz="2916">
                <a:solidFill>
                  <a:schemeClr val="dk1"/>
                </a:solidFill>
              </a:rPr>
              <a:t> / niveau / l’esprit d’équipe  / comportement général…</a:t>
            </a:r>
            <a:endParaRPr sz="3116">
              <a:solidFill>
                <a:schemeClr val="dk1"/>
              </a:solidFill>
            </a:endParaRPr>
          </a:p>
        </p:txBody>
      </p:sp>
      <p:pic>
        <p:nvPicPr>
          <p:cNvPr id="155" name="Google Shape;155;p24"/>
          <p:cNvPicPr preferRelativeResize="0"/>
          <p:nvPr/>
        </p:nvPicPr>
        <p:blipFill>
          <a:blip r:embed="rId3">
            <a:alphaModFix/>
          </a:blip>
          <a:stretch>
            <a:fillRect/>
          </a:stretch>
        </p:blipFill>
        <p:spPr>
          <a:xfrm>
            <a:off x="8051595" y="108825"/>
            <a:ext cx="972529" cy="79260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25"/>
          <p:cNvSpPr txBox="1"/>
          <p:nvPr>
            <p:ph type="title"/>
          </p:nvPr>
        </p:nvSpPr>
        <p:spPr>
          <a:xfrm>
            <a:off x="311700" y="252350"/>
            <a:ext cx="6089100" cy="572700"/>
          </a:xfrm>
          <a:prstGeom prst="rect">
            <a:avLst/>
          </a:prstGeom>
        </p:spPr>
        <p:txBody>
          <a:bodyPr anchorCtr="0" anchor="t" bIns="91425" lIns="91425" spcFirstLastPara="1" rIns="91425" wrap="square" tIns="91425">
            <a:normAutofit fontScale="90000"/>
          </a:bodyPr>
          <a:lstStyle/>
          <a:p>
            <a:pPr indent="0" lvl="0" marL="0" rtl="0" algn="l">
              <a:lnSpc>
                <a:spcPct val="115000"/>
              </a:lnSpc>
              <a:spcBef>
                <a:spcPts val="0"/>
              </a:spcBef>
              <a:spcAft>
                <a:spcPts val="0"/>
              </a:spcAft>
              <a:buNone/>
            </a:pPr>
            <a:r>
              <a:rPr b="1" lang="fr" sz="2088"/>
              <a:t>Si je m’inscris </a:t>
            </a:r>
            <a:r>
              <a:rPr b="1" lang="fr" sz="2088" u="sng"/>
              <a:t>en loisir</a:t>
            </a:r>
            <a:r>
              <a:rPr b="1" lang="fr" sz="2088"/>
              <a:t>, </a:t>
            </a:r>
            <a:r>
              <a:rPr b="1" lang="fr" sz="2088">
                <a:solidFill>
                  <a:srgbClr val="38AA07"/>
                </a:solidFill>
              </a:rPr>
              <a:t>je peux </a:t>
            </a:r>
            <a:r>
              <a:rPr b="1" lang="fr" sz="2088"/>
              <a:t>:</a:t>
            </a:r>
            <a:endParaRPr b="1" sz="2088"/>
          </a:p>
          <a:p>
            <a:pPr indent="0" lvl="0" marL="0" rtl="0" algn="l">
              <a:spcBef>
                <a:spcPts val="0"/>
              </a:spcBef>
              <a:spcAft>
                <a:spcPts val="0"/>
              </a:spcAft>
              <a:buNone/>
            </a:pPr>
            <a:r>
              <a:t/>
            </a:r>
            <a:endParaRPr/>
          </a:p>
        </p:txBody>
      </p:sp>
      <p:sp>
        <p:nvSpPr>
          <p:cNvPr id="161" name="Google Shape;161;p25"/>
          <p:cNvSpPr txBox="1"/>
          <p:nvPr>
            <p:ph idx="1" type="body"/>
          </p:nvPr>
        </p:nvSpPr>
        <p:spPr>
          <a:xfrm>
            <a:off x="-37000" y="682250"/>
            <a:ext cx="8910600" cy="44982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605"/>
              <a:buNone/>
            </a:pPr>
            <a:r>
              <a:t/>
            </a:r>
            <a:endParaRPr sz="960">
              <a:solidFill>
                <a:schemeClr val="dk1"/>
              </a:solidFill>
            </a:endParaRPr>
          </a:p>
          <a:p>
            <a:pPr indent="457200" lvl="0" marL="0" rtl="0" algn="l">
              <a:lnSpc>
                <a:spcPct val="100000"/>
              </a:lnSpc>
              <a:spcBef>
                <a:spcPts val="0"/>
              </a:spcBef>
              <a:spcAft>
                <a:spcPts val="0"/>
              </a:spcAft>
              <a:buNone/>
            </a:pPr>
            <a:r>
              <a:rPr b="1" lang="fr" sz="1200">
                <a:solidFill>
                  <a:srgbClr val="38AA07"/>
                </a:solidFill>
              </a:rPr>
              <a:t>👍</a:t>
            </a:r>
            <a:r>
              <a:rPr b="1" lang="fr" sz="1160" u="sng">
                <a:solidFill>
                  <a:srgbClr val="38AA07"/>
                </a:solidFill>
              </a:rPr>
              <a:t>Être présent à un maximum aux entraînements</a:t>
            </a:r>
            <a:r>
              <a:rPr lang="fr" sz="1160" u="sng">
                <a:solidFill>
                  <a:srgbClr val="38AA07"/>
                </a:solidFill>
              </a:rPr>
              <a:t> </a:t>
            </a:r>
            <a:endParaRPr sz="1160" u="sng">
              <a:solidFill>
                <a:srgbClr val="38AA07"/>
              </a:solidFill>
            </a:endParaRPr>
          </a:p>
          <a:p>
            <a:pPr indent="0" lvl="0" marL="457200" rtl="0" algn="l">
              <a:lnSpc>
                <a:spcPct val="100000"/>
              </a:lnSpc>
              <a:spcBef>
                <a:spcPts val="0"/>
              </a:spcBef>
              <a:spcAft>
                <a:spcPts val="0"/>
              </a:spcAft>
              <a:buSzPts val="605"/>
              <a:buNone/>
            </a:pPr>
            <a:r>
              <a:t/>
            </a:r>
            <a:endParaRPr sz="960">
              <a:solidFill>
                <a:schemeClr val="dk1"/>
              </a:solidFill>
            </a:endParaRPr>
          </a:p>
          <a:p>
            <a:pPr indent="-292100" lvl="0" marL="914400" rtl="0" algn="just">
              <a:lnSpc>
                <a:spcPct val="100000"/>
              </a:lnSpc>
              <a:spcBef>
                <a:spcPts val="0"/>
              </a:spcBef>
              <a:spcAft>
                <a:spcPts val="0"/>
              </a:spcAft>
              <a:buClr>
                <a:schemeClr val="dk1"/>
              </a:buClr>
              <a:buSzPts val="1000"/>
              <a:buChar char="-"/>
            </a:pPr>
            <a:r>
              <a:rPr lang="fr" sz="1000">
                <a:solidFill>
                  <a:schemeClr val="dk1"/>
                </a:solidFill>
              </a:rPr>
              <a:t>Les entraînements dans l’eau sont à privilégier pour pouvoir faire le ballet </a:t>
            </a:r>
            <a:endParaRPr sz="1000">
              <a:solidFill>
                <a:schemeClr val="dk1"/>
              </a:solidFill>
            </a:endParaRPr>
          </a:p>
          <a:p>
            <a:pPr indent="-292100" lvl="0" marL="914400" rtl="0" algn="just">
              <a:lnSpc>
                <a:spcPct val="100000"/>
              </a:lnSpc>
              <a:spcBef>
                <a:spcPts val="0"/>
              </a:spcBef>
              <a:spcAft>
                <a:spcPts val="0"/>
              </a:spcAft>
              <a:buClr>
                <a:schemeClr val="dk1"/>
              </a:buClr>
              <a:buSzPts val="1000"/>
              <a:buChar char="-"/>
            </a:pPr>
            <a:r>
              <a:rPr lang="fr" sz="1000">
                <a:solidFill>
                  <a:schemeClr val="dk1"/>
                </a:solidFill>
              </a:rPr>
              <a:t>En cas d’absence ou de retard, prévenir l’entraîneur en avance avec le motif de l’absence </a:t>
            </a:r>
            <a:endParaRPr sz="1000">
              <a:solidFill>
                <a:schemeClr val="dk1"/>
              </a:solidFill>
            </a:endParaRPr>
          </a:p>
          <a:p>
            <a:pPr indent="-292100" lvl="0" marL="914400" rtl="0" algn="just">
              <a:lnSpc>
                <a:spcPct val="100000"/>
              </a:lnSpc>
              <a:spcBef>
                <a:spcPts val="0"/>
              </a:spcBef>
              <a:spcAft>
                <a:spcPts val="0"/>
              </a:spcAft>
              <a:buClr>
                <a:schemeClr val="dk1"/>
              </a:buClr>
              <a:buSzPts val="1000"/>
              <a:buChar char="-"/>
            </a:pPr>
            <a:r>
              <a:rPr lang="fr" sz="1000">
                <a:solidFill>
                  <a:schemeClr val="dk1"/>
                </a:solidFill>
              </a:rPr>
              <a:t>Venir au bord du bassin lorsque je ne peux pas aller dans l’eau</a:t>
            </a:r>
            <a:endParaRPr sz="1000">
              <a:solidFill>
                <a:schemeClr val="dk1"/>
              </a:solidFill>
            </a:endParaRPr>
          </a:p>
          <a:p>
            <a:pPr indent="0" lvl="0" marL="0" rtl="0" algn="l">
              <a:lnSpc>
                <a:spcPct val="100000"/>
              </a:lnSpc>
              <a:spcBef>
                <a:spcPts val="0"/>
              </a:spcBef>
              <a:spcAft>
                <a:spcPts val="0"/>
              </a:spcAft>
              <a:buSzPts val="605"/>
              <a:buNone/>
            </a:pPr>
            <a:r>
              <a:t/>
            </a:r>
            <a:endParaRPr sz="960">
              <a:solidFill>
                <a:schemeClr val="dk1"/>
              </a:solidFill>
            </a:endParaRPr>
          </a:p>
          <a:p>
            <a:pPr indent="457200" lvl="0" marL="0" rtl="0" algn="l">
              <a:lnSpc>
                <a:spcPct val="100000"/>
              </a:lnSpc>
              <a:spcBef>
                <a:spcPts val="0"/>
              </a:spcBef>
              <a:spcAft>
                <a:spcPts val="0"/>
              </a:spcAft>
              <a:buNone/>
            </a:pPr>
            <a:r>
              <a:rPr b="1" lang="fr" sz="1200">
                <a:solidFill>
                  <a:srgbClr val="38AA07"/>
                </a:solidFill>
              </a:rPr>
              <a:t>👍</a:t>
            </a:r>
            <a:r>
              <a:rPr b="1" lang="fr" sz="1160" u="sng">
                <a:solidFill>
                  <a:srgbClr val="38AA07"/>
                </a:solidFill>
              </a:rPr>
              <a:t>Être présent aux différents évènements du club </a:t>
            </a:r>
            <a:endParaRPr b="1" sz="1160" u="sng">
              <a:solidFill>
                <a:srgbClr val="38AA07"/>
              </a:solidFill>
            </a:endParaRPr>
          </a:p>
          <a:p>
            <a:pPr indent="0" lvl="0" marL="457200" rtl="0" algn="l">
              <a:lnSpc>
                <a:spcPct val="100000"/>
              </a:lnSpc>
              <a:spcBef>
                <a:spcPts val="0"/>
              </a:spcBef>
              <a:spcAft>
                <a:spcPts val="0"/>
              </a:spcAft>
              <a:buSzPts val="605"/>
              <a:buNone/>
            </a:pPr>
            <a:r>
              <a:t/>
            </a:r>
            <a:endParaRPr sz="960">
              <a:solidFill>
                <a:schemeClr val="dk1"/>
              </a:solidFill>
            </a:endParaRPr>
          </a:p>
          <a:p>
            <a:pPr indent="-292100" lvl="0" marL="914400" rtl="0" algn="l">
              <a:lnSpc>
                <a:spcPct val="100000"/>
              </a:lnSpc>
              <a:spcBef>
                <a:spcPts val="0"/>
              </a:spcBef>
              <a:spcAft>
                <a:spcPts val="0"/>
              </a:spcAft>
              <a:buClr>
                <a:schemeClr val="dk1"/>
              </a:buClr>
              <a:buSzPts val="1000"/>
              <a:buChar char="-"/>
            </a:pPr>
            <a:r>
              <a:rPr lang="fr" sz="1000">
                <a:solidFill>
                  <a:schemeClr val="dk1"/>
                </a:solidFill>
              </a:rPr>
              <a:t>halloween, vide grenier… </a:t>
            </a:r>
            <a:endParaRPr sz="1000">
              <a:solidFill>
                <a:schemeClr val="dk1"/>
              </a:solidFill>
            </a:endParaRPr>
          </a:p>
          <a:p>
            <a:pPr indent="-289560" lvl="0" marL="914400" rtl="0" algn="l">
              <a:lnSpc>
                <a:spcPct val="100000"/>
              </a:lnSpc>
              <a:spcBef>
                <a:spcPts val="0"/>
              </a:spcBef>
              <a:spcAft>
                <a:spcPts val="0"/>
              </a:spcAft>
              <a:buClr>
                <a:schemeClr val="dk1"/>
              </a:buClr>
              <a:buSzPts val="960"/>
              <a:buChar char="-"/>
            </a:pPr>
            <a:r>
              <a:rPr lang="fr" sz="1000">
                <a:solidFill>
                  <a:schemeClr val="dk1"/>
                </a:solidFill>
              </a:rPr>
              <a:t>venir supporter son équipe en compétition</a:t>
            </a:r>
            <a:r>
              <a:rPr lang="fr" sz="960">
                <a:solidFill>
                  <a:schemeClr val="dk1"/>
                </a:solidFill>
              </a:rPr>
              <a:t> </a:t>
            </a:r>
            <a:endParaRPr sz="960">
              <a:solidFill>
                <a:schemeClr val="dk1"/>
              </a:solidFill>
            </a:endParaRPr>
          </a:p>
          <a:p>
            <a:pPr indent="0" lvl="0" marL="914400" rtl="0" algn="l">
              <a:lnSpc>
                <a:spcPct val="100000"/>
              </a:lnSpc>
              <a:spcBef>
                <a:spcPts val="0"/>
              </a:spcBef>
              <a:spcAft>
                <a:spcPts val="0"/>
              </a:spcAft>
              <a:buSzPts val="605"/>
              <a:buNone/>
            </a:pPr>
            <a:r>
              <a:t/>
            </a:r>
            <a:endParaRPr sz="960">
              <a:solidFill>
                <a:schemeClr val="dk1"/>
              </a:solidFill>
            </a:endParaRPr>
          </a:p>
          <a:p>
            <a:pPr indent="457200" lvl="0" marL="0" rtl="0" algn="l">
              <a:lnSpc>
                <a:spcPct val="100000"/>
              </a:lnSpc>
              <a:spcBef>
                <a:spcPts val="0"/>
              </a:spcBef>
              <a:spcAft>
                <a:spcPts val="0"/>
              </a:spcAft>
              <a:buNone/>
            </a:pPr>
            <a:r>
              <a:rPr b="1" lang="fr" sz="1200">
                <a:solidFill>
                  <a:srgbClr val="38AA07"/>
                </a:solidFill>
              </a:rPr>
              <a:t>👍</a:t>
            </a:r>
            <a:r>
              <a:rPr b="1" lang="fr" sz="1160" u="sng">
                <a:solidFill>
                  <a:srgbClr val="38AA07"/>
                </a:solidFill>
              </a:rPr>
              <a:t>Choisir de passer les socles (ENF et Synchronat)</a:t>
            </a:r>
            <a:endParaRPr b="1" sz="1160" u="sng">
              <a:solidFill>
                <a:srgbClr val="38AA07"/>
              </a:solidFill>
            </a:endParaRPr>
          </a:p>
          <a:p>
            <a:pPr indent="0" lvl="0" marL="457200" rtl="0" algn="l">
              <a:lnSpc>
                <a:spcPct val="100000"/>
              </a:lnSpc>
              <a:spcBef>
                <a:spcPts val="0"/>
              </a:spcBef>
              <a:spcAft>
                <a:spcPts val="0"/>
              </a:spcAft>
              <a:buSzPts val="605"/>
              <a:buNone/>
            </a:pPr>
            <a:r>
              <a:t/>
            </a:r>
            <a:endParaRPr sz="960">
              <a:solidFill>
                <a:schemeClr val="dk1"/>
              </a:solidFill>
            </a:endParaRPr>
          </a:p>
          <a:p>
            <a:pPr indent="-292100" lvl="0" marL="914400" rtl="0" algn="l">
              <a:lnSpc>
                <a:spcPct val="100000"/>
              </a:lnSpc>
              <a:spcBef>
                <a:spcPts val="0"/>
              </a:spcBef>
              <a:spcAft>
                <a:spcPts val="0"/>
              </a:spcAft>
              <a:buClr>
                <a:schemeClr val="dk1"/>
              </a:buClr>
              <a:buSzPts val="1000"/>
              <a:buChar char="-"/>
            </a:pPr>
            <a:r>
              <a:rPr lang="fr" sz="1000">
                <a:solidFill>
                  <a:schemeClr val="dk1"/>
                </a:solidFill>
              </a:rPr>
              <a:t>Les socles sont des épreuves permettant d'attester d’un niveau de natation artistique.</a:t>
            </a:r>
            <a:endParaRPr sz="1000">
              <a:solidFill>
                <a:schemeClr val="dk1"/>
              </a:solidFill>
            </a:endParaRPr>
          </a:p>
          <a:p>
            <a:pPr indent="0" lvl="0" marL="914400" rtl="0" algn="l">
              <a:lnSpc>
                <a:spcPct val="100000"/>
              </a:lnSpc>
              <a:spcBef>
                <a:spcPts val="0"/>
              </a:spcBef>
              <a:spcAft>
                <a:spcPts val="0"/>
              </a:spcAft>
              <a:buSzPts val="605"/>
              <a:buNone/>
            </a:pPr>
            <a:r>
              <a:rPr lang="fr" sz="1000">
                <a:solidFill>
                  <a:schemeClr val="dk1"/>
                </a:solidFill>
              </a:rPr>
              <a:t>Par conséquent faire ces “compétitions” en loisir permet de pouvoir changer d'avis les années suivantes et  passer en compétition  </a:t>
            </a:r>
            <a:endParaRPr sz="1000">
              <a:solidFill>
                <a:schemeClr val="dk1"/>
              </a:solidFill>
            </a:endParaRPr>
          </a:p>
          <a:p>
            <a:pPr indent="0" lvl="0" marL="914400" rtl="0" algn="l">
              <a:lnSpc>
                <a:spcPct val="100000"/>
              </a:lnSpc>
              <a:spcBef>
                <a:spcPts val="0"/>
              </a:spcBef>
              <a:spcAft>
                <a:spcPts val="0"/>
              </a:spcAft>
              <a:buSzPts val="605"/>
              <a:buNone/>
            </a:pPr>
            <a:r>
              <a:t/>
            </a:r>
            <a:endParaRPr sz="960">
              <a:solidFill>
                <a:schemeClr val="dk1"/>
              </a:solidFill>
            </a:endParaRPr>
          </a:p>
          <a:p>
            <a:pPr indent="457200" lvl="0" marL="0" rtl="0" algn="l">
              <a:lnSpc>
                <a:spcPct val="100000"/>
              </a:lnSpc>
              <a:spcBef>
                <a:spcPts val="0"/>
              </a:spcBef>
              <a:spcAft>
                <a:spcPts val="0"/>
              </a:spcAft>
              <a:buNone/>
            </a:pPr>
            <a:r>
              <a:rPr b="1" lang="fr" sz="1200">
                <a:solidFill>
                  <a:srgbClr val="38AA07"/>
                </a:solidFill>
              </a:rPr>
              <a:t>👍</a:t>
            </a:r>
            <a:r>
              <a:rPr b="1" lang="fr" sz="1160" u="sng">
                <a:solidFill>
                  <a:srgbClr val="38AA07"/>
                </a:solidFill>
              </a:rPr>
              <a:t>Un calendrier sera distribué le plus tôt possible. </a:t>
            </a:r>
            <a:endParaRPr b="1" sz="1160" u="sng">
              <a:solidFill>
                <a:srgbClr val="38AA07"/>
              </a:solidFill>
            </a:endParaRPr>
          </a:p>
          <a:p>
            <a:pPr indent="457200" lvl="0" marL="0" rtl="0" algn="l">
              <a:lnSpc>
                <a:spcPct val="100000"/>
              </a:lnSpc>
              <a:spcBef>
                <a:spcPts val="0"/>
              </a:spcBef>
              <a:spcAft>
                <a:spcPts val="0"/>
              </a:spcAft>
              <a:buNone/>
            </a:pPr>
            <a:r>
              <a:t/>
            </a:r>
            <a:endParaRPr sz="960">
              <a:solidFill>
                <a:schemeClr val="dk1"/>
              </a:solidFill>
            </a:endParaRPr>
          </a:p>
          <a:p>
            <a:pPr indent="0" lvl="0" marL="914400" rtl="0" algn="l">
              <a:lnSpc>
                <a:spcPct val="100000"/>
              </a:lnSpc>
              <a:spcBef>
                <a:spcPts val="0"/>
              </a:spcBef>
              <a:spcAft>
                <a:spcPts val="0"/>
              </a:spcAft>
              <a:buNone/>
            </a:pPr>
            <a:r>
              <a:rPr lang="fr" sz="1000">
                <a:solidFill>
                  <a:schemeClr val="dk1"/>
                </a:solidFill>
              </a:rPr>
              <a:t>Les programmes officiels des compétitions ne nous sont communiqués que 48h avant, nous vous demandons donc de bloquer la journée ou le week end au complet quelque soit le lieu, l’épreuve et l’heure de passage de votre groupe. </a:t>
            </a:r>
            <a:endParaRPr sz="1000">
              <a:solidFill>
                <a:schemeClr val="dk1"/>
              </a:solidFill>
            </a:endParaRPr>
          </a:p>
          <a:p>
            <a:pPr indent="0" lvl="0" marL="0" rtl="0" algn="l">
              <a:lnSpc>
                <a:spcPct val="100000"/>
              </a:lnSpc>
              <a:spcBef>
                <a:spcPts val="0"/>
              </a:spcBef>
              <a:spcAft>
                <a:spcPts val="0"/>
              </a:spcAft>
              <a:buSzPts val="605"/>
              <a:buNone/>
            </a:pPr>
            <a:r>
              <a:t/>
            </a:r>
            <a:endParaRPr sz="960">
              <a:solidFill>
                <a:schemeClr val="dk1"/>
              </a:solidFill>
            </a:endParaRPr>
          </a:p>
          <a:p>
            <a:pPr indent="457200" lvl="0" marL="0" rtl="0" algn="l">
              <a:lnSpc>
                <a:spcPct val="100000"/>
              </a:lnSpc>
              <a:spcBef>
                <a:spcPts val="0"/>
              </a:spcBef>
              <a:spcAft>
                <a:spcPts val="0"/>
              </a:spcAft>
              <a:buNone/>
            </a:pPr>
            <a:r>
              <a:rPr b="1" lang="fr" sz="1200">
                <a:solidFill>
                  <a:srgbClr val="38AA07"/>
                </a:solidFill>
              </a:rPr>
              <a:t>👍</a:t>
            </a:r>
            <a:r>
              <a:rPr b="1" lang="fr" sz="1160" u="sng">
                <a:solidFill>
                  <a:srgbClr val="38AA07"/>
                </a:solidFill>
              </a:rPr>
              <a:t>Ne pas remettre en cause les décisions de l’entraîneur </a:t>
            </a:r>
            <a:endParaRPr b="1" sz="1160" u="sng">
              <a:solidFill>
                <a:srgbClr val="38AA07"/>
              </a:solidFill>
            </a:endParaRPr>
          </a:p>
          <a:p>
            <a:pPr indent="0" lvl="0" marL="0" rtl="0" algn="l">
              <a:lnSpc>
                <a:spcPct val="100000"/>
              </a:lnSpc>
              <a:spcBef>
                <a:spcPts val="0"/>
              </a:spcBef>
              <a:spcAft>
                <a:spcPts val="0"/>
              </a:spcAft>
              <a:buSzPts val="605"/>
              <a:buNone/>
            </a:pPr>
            <a:r>
              <a:t/>
            </a:r>
            <a:endParaRPr sz="1000">
              <a:solidFill>
                <a:schemeClr val="dk1"/>
              </a:solidFill>
            </a:endParaRPr>
          </a:p>
          <a:p>
            <a:pPr indent="-292100" lvl="0" marL="914400" rtl="0" algn="l">
              <a:lnSpc>
                <a:spcPct val="100000"/>
              </a:lnSpc>
              <a:spcBef>
                <a:spcPts val="0"/>
              </a:spcBef>
              <a:spcAft>
                <a:spcPts val="0"/>
              </a:spcAft>
              <a:buClr>
                <a:schemeClr val="dk1"/>
              </a:buClr>
              <a:buSzPts val="1000"/>
              <a:buChar char="-"/>
            </a:pPr>
            <a:r>
              <a:rPr lang="fr" sz="1000">
                <a:solidFill>
                  <a:schemeClr val="dk1"/>
                </a:solidFill>
              </a:rPr>
              <a:t>Ne pas confondre échanger avec l'entraîneur (s'interroger pour mieux comprendre… ) et discuter ses décisions.</a:t>
            </a:r>
            <a:endParaRPr sz="1000">
              <a:solidFill>
                <a:schemeClr val="dk1"/>
              </a:solidFill>
            </a:endParaRPr>
          </a:p>
          <a:p>
            <a:pPr indent="0" lvl="0" marL="914400" rtl="0" algn="l">
              <a:lnSpc>
                <a:spcPct val="100000"/>
              </a:lnSpc>
              <a:spcBef>
                <a:spcPts val="0"/>
              </a:spcBef>
              <a:spcAft>
                <a:spcPts val="0"/>
              </a:spcAft>
              <a:buNone/>
            </a:pPr>
            <a:r>
              <a:rPr lang="fr" sz="1000">
                <a:solidFill>
                  <a:schemeClr val="dk1"/>
                </a:solidFill>
              </a:rPr>
              <a:t>Les entraîneurs sont ouverts aux dialogues, mais sont les décisionnaires finaux</a:t>
            </a:r>
            <a:endParaRPr sz="1000">
              <a:solidFill>
                <a:schemeClr val="dk1"/>
              </a:solidFill>
            </a:endParaRPr>
          </a:p>
          <a:p>
            <a:pPr indent="0" lvl="0" marL="0" rtl="0" algn="l">
              <a:lnSpc>
                <a:spcPct val="95000"/>
              </a:lnSpc>
              <a:spcBef>
                <a:spcPts val="0"/>
              </a:spcBef>
              <a:spcAft>
                <a:spcPts val="0"/>
              </a:spcAft>
              <a:buSzPts val="605"/>
              <a:buNone/>
            </a:pPr>
            <a:r>
              <a:t/>
            </a:r>
            <a:endParaRPr sz="905">
              <a:solidFill>
                <a:schemeClr val="dk1"/>
              </a:solidFill>
            </a:endParaRPr>
          </a:p>
          <a:p>
            <a:pPr indent="0" lvl="0" marL="0" rtl="0" algn="l">
              <a:lnSpc>
                <a:spcPct val="95000"/>
              </a:lnSpc>
              <a:spcBef>
                <a:spcPts val="0"/>
              </a:spcBef>
              <a:spcAft>
                <a:spcPts val="0"/>
              </a:spcAft>
              <a:buSzPts val="605"/>
              <a:buNone/>
            </a:pPr>
            <a:r>
              <a:t/>
            </a:r>
            <a:endParaRPr sz="1070" u="sng">
              <a:solidFill>
                <a:schemeClr val="dk1"/>
              </a:solidFill>
            </a:endParaRPr>
          </a:p>
          <a:p>
            <a:pPr indent="0" lvl="0" marL="0" rtl="0" algn="l">
              <a:lnSpc>
                <a:spcPct val="95000"/>
              </a:lnSpc>
              <a:spcBef>
                <a:spcPts val="0"/>
              </a:spcBef>
              <a:spcAft>
                <a:spcPts val="0"/>
              </a:spcAft>
              <a:buSzPts val="605"/>
              <a:buNone/>
            </a:pPr>
            <a:r>
              <a:t/>
            </a:r>
            <a:endParaRPr sz="970">
              <a:solidFill>
                <a:srgbClr val="000000"/>
              </a:solidFill>
            </a:endParaRPr>
          </a:p>
          <a:p>
            <a:pPr indent="0" lvl="0" marL="0" rtl="0" algn="l">
              <a:lnSpc>
                <a:spcPct val="95000"/>
              </a:lnSpc>
              <a:spcBef>
                <a:spcPts val="0"/>
              </a:spcBef>
              <a:spcAft>
                <a:spcPts val="1200"/>
              </a:spcAft>
              <a:buSzPts val="605"/>
              <a:buNone/>
            </a:pPr>
            <a:r>
              <a:t/>
            </a:r>
            <a:endParaRPr sz="989"/>
          </a:p>
        </p:txBody>
      </p:sp>
      <p:pic>
        <p:nvPicPr>
          <p:cNvPr id="162" name="Google Shape;162;p25"/>
          <p:cNvPicPr preferRelativeResize="0"/>
          <p:nvPr/>
        </p:nvPicPr>
        <p:blipFill>
          <a:blip r:embed="rId3">
            <a:alphaModFix/>
          </a:blip>
          <a:stretch>
            <a:fillRect/>
          </a:stretch>
        </p:blipFill>
        <p:spPr>
          <a:xfrm>
            <a:off x="8051595" y="108825"/>
            <a:ext cx="972529" cy="79260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26"/>
          <p:cNvSpPr txBox="1"/>
          <p:nvPr>
            <p:ph type="title"/>
          </p:nvPr>
        </p:nvSpPr>
        <p:spPr>
          <a:xfrm>
            <a:off x="311700" y="2600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
              <a:t>                    </a:t>
            </a:r>
            <a:r>
              <a:rPr lang="fr" sz="2466" u="sng"/>
              <a:t> Journée de Gala : 18 Juin 2023</a:t>
            </a:r>
            <a:endParaRPr b="1" sz="2466" u="sng"/>
          </a:p>
        </p:txBody>
      </p:sp>
      <p:sp>
        <p:nvSpPr>
          <p:cNvPr id="168" name="Google Shape;168;p26"/>
          <p:cNvSpPr txBox="1"/>
          <p:nvPr>
            <p:ph idx="1" type="body"/>
          </p:nvPr>
        </p:nvSpPr>
        <p:spPr>
          <a:xfrm>
            <a:off x="311700" y="832700"/>
            <a:ext cx="8520600" cy="35328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dk1"/>
              </a:buClr>
              <a:buSzPts val="1800"/>
              <a:buChar char="●"/>
            </a:pPr>
            <a:r>
              <a:rPr lang="fr">
                <a:solidFill>
                  <a:schemeClr val="dk1"/>
                </a:solidFill>
              </a:rPr>
              <a:t>L</a:t>
            </a:r>
            <a:r>
              <a:rPr lang="fr">
                <a:solidFill>
                  <a:schemeClr val="dk1"/>
                </a:solidFill>
              </a:rPr>
              <a:t>es enfants doivent être </a:t>
            </a:r>
            <a:r>
              <a:rPr lang="fr">
                <a:solidFill>
                  <a:schemeClr val="dk1"/>
                </a:solidFill>
              </a:rPr>
              <a:t>présent</a:t>
            </a:r>
            <a:r>
              <a:rPr lang="fr">
                <a:solidFill>
                  <a:schemeClr val="dk1"/>
                </a:solidFill>
              </a:rPr>
              <a:t> toute la journée</a:t>
            </a:r>
            <a:endParaRPr>
              <a:solidFill>
                <a:schemeClr val="dk1"/>
              </a:solidFill>
            </a:endParaRPr>
          </a:p>
          <a:p>
            <a:pPr indent="-317500" lvl="1" marL="914400" rtl="0" algn="l">
              <a:spcBef>
                <a:spcPts val="0"/>
              </a:spcBef>
              <a:spcAft>
                <a:spcPts val="0"/>
              </a:spcAft>
              <a:buClr>
                <a:schemeClr val="dk1"/>
              </a:buClr>
              <a:buSzPts val="1400"/>
              <a:buChar char="○"/>
            </a:pPr>
            <a:r>
              <a:rPr lang="fr">
                <a:solidFill>
                  <a:schemeClr val="dk1"/>
                </a:solidFill>
              </a:rPr>
              <a:t>Le matin sert aux préparatifs, soit gélatinage et maquillage des équipes, selon les couleurs des costumes, donc les enfants sont convoqués par équipe à un horaire précis.</a:t>
            </a:r>
            <a:endParaRPr>
              <a:solidFill>
                <a:schemeClr val="dk1"/>
              </a:solidFill>
            </a:endParaRPr>
          </a:p>
          <a:p>
            <a:pPr indent="0" lvl="0" marL="914400" rtl="0" algn="l">
              <a:spcBef>
                <a:spcPts val="1200"/>
              </a:spcBef>
              <a:spcAft>
                <a:spcPts val="0"/>
              </a:spcAft>
              <a:buNone/>
            </a:pPr>
            <a:r>
              <a:t/>
            </a:r>
            <a:endParaRPr>
              <a:solidFill>
                <a:schemeClr val="dk1"/>
              </a:solidFill>
            </a:endParaRPr>
          </a:p>
          <a:p>
            <a:pPr indent="-342900" lvl="0" marL="457200" rtl="0" algn="l">
              <a:spcBef>
                <a:spcPts val="1200"/>
              </a:spcBef>
              <a:spcAft>
                <a:spcPts val="0"/>
              </a:spcAft>
              <a:buClr>
                <a:schemeClr val="dk1"/>
              </a:buClr>
              <a:buSzPts val="1800"/>
              <a:buChar char="●"/>
            </a:pPr>
            <a:r>
              <a:rPr lang="fr">
                <a:solidFill>
                  <a:schemeClr val="dk1"/>
                </a:solidFill>
              </a:rPr>
              <a:t>Nous avons besoin de parents pour nous aider dans ces préparatifs car l’effectif augmente chaque année (environ 120 personnes sur cette saison)</a:t>
            </a:r>
            <a:endParaRPr>
              <a:solidFill>
                <a:schemeClr val="dk1"/>
              </a:solidFill>
            </a:endParaRPr>
          </a:p>
          <a:p>
            <a:pPr indent="0" lvl="0" marL="457200" rtl="0" algn="l">
              <a:spcBef>
                <a:spcPts val="1200"/>
              </a:spcBef>
              <a:spcAft>
                <a:spcPts val="0"/>
              </a:spcAft>
              <a:buNone/>
            </a:pPr>
            <a:r>
              <a:t/>
            </a:r>
            <a:endParaRPr>
              <a:solidFill>
                <a:schemeClr val="dk1"/>
              </a:solidFill>
            </a:endParaRPr>
          </a:p>
          <a:p>
            <a:pPr indent="-342900" lvl="0" marL="457200" rtl="0" algn="l">
              <a:spcBef>
                <a:spcPts val="1200"/>
              </a:spcBef>
              <a:spcAft>
                <a:spcPts val="0"/>
              </a:spcAft>
              <a:buClr>
                <a:schemeClr val="dk1"/>
              </a:buClr>
              <a:buSzPts val="1800"/>
              <a:buChar char="●"/>
            </a:pPr>
            <a:r>
              <a:rPr lang="fr">
                <a:solidFill>
                  <a:schemeClr val="dk1"/>
                </a:solidFill>
              </a:rPr>
              <a:t>Tous les détails de l’organisation vous seront envoyés une dizaine de jours avant le gala (par whatsapp et mail).</a:t>
            </a:r>
            <a:endParaRPr>
              <a:solidFill>
                <a:schemeClr val="dk1"/>
              </a:solidFill>
            </a:endParaRPr>
          </a:p>
        </p:txBody>
      </p:sp>
      <p:pic>
        <p:nvPicPr>
          <p:cNvPr id="169" name="Google Shape;169;p26"/>
          <p:cNvPicPr preferRelativeResize="0"/>
          <p:nvPr/>
        </p:nvPicPr>
        <p:blipFill>
          <a:blip r:embed="rId3">
            <a:alphaModFix/>
          </a:blip>
          <a:stretch>
            <a:fillRect/>
          </a:stretch>
        </p:blipFill>
        <p:spPr>
          <a:xfrm>
            <a:off x="8051595" y="108825"/>
            <a:ext cx="972529" cy="79260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27"/>
          <p:cNvSpPr txBox="1"/>
          <p:nvPr>
            <p:ph type="title"/>
          </p:nvPr>
        </p:nvSpPr>
        <p:spPr>
          <a:xfrm>
            <a:off x="311700" y="229275"/>
            <a:ext cx="49767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 u="sng"/>
              <a:t>Groupes WhatsApp</a:t>
            </a:r>
            <a:endParaRPr u="sng"/>
          </a:p>
        </p:txBody>
      </p:sp>
      <p:sp>
        <p:nvSpPr>
          <p:cNvPr id="175" name="Google Shape;175;p27"/>
          <p:cNvSpPr txBox="1"/>
          <p:nvPr>
            <p:ph idx="1" type="body"/>
          </p:nvPr>
        </p:nvSpPr>
        <p:spPr>
          <a:xfrm>
            <a:off x="186225" y="801975"/>
            <a:ext cx="8801400" cy="4087200"/>
          </a:xfrm>
          <a:prstGeom prst="rect">
            <a:avLst/>
          </a:prstGeom>
        </p:spPr>
        <p:txBody>
          <a:bodyPr anchorCtr="0" anchor="t" bIns="91425" lIns="91425" spcFirstLastPara="1" rIns="91425" wrap="square" tIns="91425">
            <a:normAutofit fontScale="92500" lnSpcReduction="10000"/>
          </a:bodyPr>
          <a:lstStyle/>
          <a:p>
            <a:pPr indent="457200" lvl="0" marL="0" rtl="0" algn="l">
              <a:spcBef>
                <a:spcPts val="0"/>
              </a:spcBef>
              <a:spcAft>
                <a:spcPts val="0"/>
              </a:spcAft>
              <a:buNone/>
            </a:pPr>
            <a:r>
              <a:rPr b="1" lang="fr" sz="1416" u="sng">
                <a:solidFill>
                  <a:srgbClr val="38AA07"/>
                </a:solidFill>
              </a:rPr>
              <a:t>👍</a:t>
            </a:r>
            <a:r>
              <a:rPr b="1" lang="fr" u="sng">
                <a:solidFill>
                  <a:srgbClr val="38AA07"/>
                </a:solidFill>
              </a:rPr>
              <a:t>Utilisation par les entraîneurs :</a:t>
            </a:r>
            <a:endParaRPr b="1" u="sng">
              <a:solidFill>
                <a:srgbClr val="38AA07"/>
              </a:solidFill>
            </a:endParaRPr>
          </a:p>
          <a:p>
            <a:pPr indent="-334327" lvl="0" marL="457200" rtl="0" algn="l">
              <a:spcBef>
                <a:spcPts val="1200"/>
              </a:spcBef>
              <a:spcAft>
                <a:spcPts val="0"/>
              </a:spcAft>
              <a:buClr>
                <a:schemeClr val="dk1"/>
              </a:buClr>
              <a:buSzPct val="100000"/>
              <a:buChar char="-"/>
            </a:pPr>
            <a:r>
              <a:rPr lang="fr">
                <a:solidFill>
                  <a:schemeClr val="dk1"/>
                </a:solidFill>
              </a:rPr>
              <a:t>Informations diverses (horaires / modification d</a:t>
            </a:r>
            <a:r>
              <a:rPr lang="fr">
                <a:solidFill>
                  <a:schemeClr val="dk1"/>
                </a:solidFill>
              </a:rPr>
              <a:t>'entraînement/ annulations…)</a:t>
            </a:r>
            <a:endParaRPr>
              <a:solidFill>
                <a:schemeClr val="dk1"/>
              </a:solidFill>
            </a:endParaRPr>
          </a:p>
          <a:p>
            <a:pPr indent="-334327" lvl="0" marL="457200" rtl="0" algn="l">
              <a:spcBef>
                <a:spcPts val="0"/>
              </a:spcBef>
              <a:spcAft>
                <a:spcPts val="0"/>
              </a:spcAft>
              <a:buClr>
                <a:schemeClr val="dk1"/>
              </a:buClr>
              <a:buSzPct val="100000"/>
              <a:buChar char="-"/>
            </a:pPr>
            <a:r>
              <a:rPr lang="fr">
                <a:solidFill>
                  <a:schemeClr val="dk1"/>
                </a:solidFill>
              </a:rPr>
              <a:t>Transmettre des photos et vidéos </a:t>
            </a:r>
            <a:endParaRPr>
              <a:solidFill>
                <a:schemeClr val="dk1"/>
              </a:solidFill>
            </a:endParaRPr>
          </a:p>
          <a:p>
            <a:pPr indent="-334327" lvl="0" marL="457200" rtl="0" algn="l">
              <a:spcBef>
                <a:spcPts val="0"/>
              </a:spcBef>
              <a:spcAft>
                <a:spcPts val="0"/>
              </a:spcAft>
              <a:buClr>
                <a:schemeClr val="dk1"/>
              </a:buClr>
              <a:buSzPct val="100000"/>
              <a:buChar char="-"/>
            </a:pPr>
            <a:r>
              <a:rPr lang="fr">
                <a:solidFill>
                  <a:schemeClr val="dk1"/>
                </a:solidFill>
              </a:rPr>
              <a:t>Informations sur les événements et </a:t>
            </a:r>
            <a:r>
              <a:rPr lang="fr">
                <a:solidFill>
                  <a:schemeClr val="dk1"/>
                </a:solidFill>
              </a:rPr>
              <a:t>compétitions…</a:t>
            </a:r>
            <a:r>
              <a:rPr lang="fr">
                <a:solidFill>
                  <a:schemeClr val="dk1"/>
                </a:solidFill>
              </a:rPr>
              <a:t> (horaires, lieu, organisation…) </a:t>
            </a:r>
            <a:endParaRPr>
              <a:solidFill>
                <a:schemeClr val="dk1"/>
              </a:solidFill>
            </a:endParaRPr>
          </a:p>
          <a:p>
            <a:pPr indent="457200" lvl="0" marL="0" rtl="0" algn="l">
              <a:spcBef>
                <a:spcPts val="1200"/>
              </a:spcBef>
              <a:spcAft>
                <a:spcPts val="0"/>
              </a:spcAft>
              <a:buNone/>
            </a:pPr>
            <a:r>
              <a:rPr b="1" lang="fr" sz="1524" u="sng">
                <a:solidFill>
                  <a:srgbClr val="38AA07"/>
                </a:solidFill>
              </a:rPr>
              <a:t>👍</a:t>
            </a:r>
            <a:r>
              <a:rPr b="1" lang="fr" u="sng">
                <a:solidFill>
                  <a:srgbClr val="38AA07"/>
                </a:solidFill>
              </a:rPr>
              <a:t>Utilisation par les parents :</a:t>
            </a:r>
            <a:endParaRPr b="1" u="sng">
              <a:solidFill>
                <a:srgbClr val="38AA07"/>
              </a:solidFill>
            </a:endParaRPr>
          </a:p>
          <a:p>
            <a:pPr indent="-334327" lvl="0" marL="457200" rtl="0" algn="l">
              <a:spcBef>
                <a:spcPts val="1200"/>
              </a:spcBef>
              <a:spcAft>
                <a:spcPts val="0"/>
              </a:spcAft>
              <a:buClr>
                <a:schemeClr val="dk1"/>
              </a:buClr>
              <a:buSzPct val="100000"/>
              <a:buChar char="-"/>
            </a:pPr>
            <a:r>
              <a:rPr lang="fr">
                <a:solidFill>
                  <a:schemeClr val="dk1"/>
                </a:solidFill>
              </a:rPr>
              <a:t>Prévenir des Absences et Retards</a:t>
            </a:r>
            <a:endParaRPr>
              <a:solidFill>
                <a:schemeClr val="dk1"/>
              </a:solidFill>
            </a:endParaRPr>
          </a:p>
          <a:p>
            <a:pPr indent="-334327" lvl="0" marL="457200" rtl="0" algn="l">
              <a:spcBef>
                <a:spcPts val="0"/>
              </a:spcBef>
              <a:spcAft>
                <a:spcPts val="0"/>
              </a:spcAft>
              <a:buClr>
                <a:schemeClr val="dk1"/>
              </a:buClr>
              <a:buSzPct val="100000"/>
              <a:buChar char="-"/>
            </a:pPr>
            <a:r>
              <a:rPr lang="fr">
                <a:solidFill>
                  <a:schemeClr val="dk1"/>
                </a:solidFill>
              </a:rPr>
              <a:t>Organisation de covoiturage </a:t>
            </a:r>
            <a:endParaRPr>
              <a:solidFill>
                <a:schemeClr val="dk1"/>
              </a:solidFill>
            </a:endParaRPr>
          </a:p>
          <a:p>
            <a:pPr indent="-334327" lvl="0" marL="457200" rtl="0" algn="l">
              <a:spcBef>
                <a:spcPts val="0"/>
              </a:spcBef>
              <a:spcAft>
                <a:spcPts val="0"/>
              </a:spcAft>
              <a:buClr>
                <a:schemeClr val="dk1"/>
              </a:buClr>
              <a:buSzPct val="100000"/>
              <a:buChar char="-"/>
            </a:pPr>
            <a:r>
              <a:rPr lang="fr">
                <a:solidFill>
                  <a:schemeClr val="dk1"/>
                </a:solidFill>
              </a:rPr>
              <a:t>Transmettre photos et vidéos lors d'événements ou de compétition </a:t>
            </a:r>
            <a:endParaRPr>
              <a:solidFill>
                <a:schemeClr val="dk1"/>
              </a:solidFill>
            </a:endParaRPr>
          </a:p>
          <a:p>
            <a:pPr indent="0" lvl="0" marL="0" rtl="0" algn="just">
              <a:spcBef>
                <a:spcPts val="1200"/>
              </a:spcBef>
              <a:spcAft>
                <a:spcPts val="0"/>
              </a:spcAft>
              <a:buNone/>
            </a:pPr>
            <a:r>
              <a:rPr b="1" lang="fr" sz="3762">
                <a:solidFill>
                  <a:srgbClr val="FF0000"/>
                </a:solidFill>
              </a:rPr>
              <a:t>*</a:t>
            </a:r>
            <a:r>
              <a:rPr b="1" lang="fr" sz="3754">
                <a:solidFill>
                  <a:srgbClr val="FF0000"/>
                </a:solidFill>
              </a:rPr>
              <a:t> </a:t>
            </a:r>
            <a:r>
              <a:rPr lang="fr" sz="1159">
                <a:solidFill>
                  <a:srgbClr val="000000"/>
                </a:solidFill>
              </a:rPr>
              <a:t>Minimiser au maximum les questions personnelles et bien vérifier que les informations ne vous ont pas été données en amont (donc bien relire les documents préparés spécialement par les entraîneurs) et si besoin, envoyer un mail sur la messagerie synchro.</a:t>
            </a:r>
            <a:endParaRPr sz="1159">
              <a:solidFill>
                <a:srgbClr val="000000"/>
              </a:solidFill>
            </a:endParaRPr>
          </a:p>
          <a:p>
            <a:pPr indent="0" lvl="0" marL="0" rtl="0" algn="l">
              <a:spcBef>
                <a:spcPts val="1200"/>
              </a:spcBef>
              <a:spcAft>
                <a:spcPts val="1200"/>
              </a:spcAft>
              <a:buNone/>
            </a:pPr>
            <a:r>
              <a:rPr lang="fr" sz="1591">
                <a:solidFill>
                  <a:srgbClr val="000000"/>
                </a:solidFill>
              </a:rPr>
              <a:t>Les coordonnées des entraîneurs sont à disposition pour les cas particuliers </a:t>
            </a:r>
            <a:r>
              <a:rPr lang="fr" sz="1591">
                <a:solidFill>
                  <a:srgbClr val="FF0000"/>
                </a:solidFill>
              </a:rPr>
              <a:t>😉🤫</a:t>
            </a:r>
            <a:endParaRPr sz="1591">
              <a:solidFill>
                <a:srgbClr val="FF0000"/>
              </a:solidFill>
            </a:endParaRPr>
          </a:p>
        </p:txBody>
      </p:sp>
      <p:pic>
        <p:nvPicPr>
          <p:cNvPr id="176" name="Google Shape;176;p27"/>
          <p:cNvPicPr preferRelativeResize="0"/>
          <p:nvPr/>
        </p:nvPicPr>
        <p:blipFill>
          <a:blip r:embed="rId3">
            <a:alphaModFix/>
          </a:blip>
          <a:stretch>
            <a:fillRect/>
          </a:stretch>
        </p:blipFill>
        <p:spPr>
          <a:xfrm>
            <a:off x="8051595" y="108825"/>
            <a:ext cx="972529" cy="79260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28"/>
          <p:cNvSpPr txBox="1"/>
          <p:nvPr>
            <p:ph type="title"/>
          </p:nvPr>
        </p:nvSpPr>
        <p:spPr>
          <a:xfrm>
            <a:off x="290475" y="222513"/>
            <a:ext cx="4957800" cy="707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fr" u="sng"/>
              <a:t>Coordonnées entraîneurs</a:t>
            </a:r>
            <a:r>
              <a:rPr lang="fr"/>
              <a:t> </a:t>
            </a:r>
            <a:endParaRPr/>
          </a:p>
        </p:txBody>
      </p:sp>
      <p:sp>
        <p:nvSpPr>
          <p:cNvPr id="182" name="Google Shape;182;p28"/>
          <p:cNvSpPr txBox="1"/>
          <p:nvPr>
            <p:ph idx="2" type="body"/>
          </p:nvPr>
        </p:nvSpPr>
        <p:spPr>
          <a:xfrm>
            <a:off x="381700" y="4299825"/>
            <a:ext cx="8162400" cy="7989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fr">
                <a:solidFill>
                  <a:schemeClr val="dk1"/>
                </a:solidFill>
              </a:rPr>
              <a:t>Attention ⚠️ : ces coordonnées sont personnelles et sont à utiliser en cas de réelle nécessité : </a:t>
            </a:r>
            <a:r>
              <a:rPr lang="fr">
                <a:solidFill>
                  <a:schemeClr val="dk1"/>
                </a:solidFill>
              </a:rPr>
              <a:t>Informations médicales, personnelles, problématique spécifique, …</a:t>
            </a:r>
            <a:endParaRPr/>
          </a:p>
        </p:txBody>
      </p:sp>
      <p:graphicFrame>
        <p:nvGraphicFramePr>
          <p:cNvPr id="183" name="Google Shape;183;p28"/>
          <p:cNvGraphicFramePr/>
          <p:nvPr/>
        </p:nvGraphicFramePr>
        <p:xfrm>
          <a:off x="173939" y="1039300"/>
          <a:ext cx="3000000" cy="3000000"/>
        </p:xfrm>
        <a:graphic>
          <a:graphicData uri="http://schemas.openxmlformats.org/drawingml/2006/table">
            <a:tbl>
              <a:tblPr>
                <a:noFill/>
                <a:tableStyleId>{8CD04FDD-22D5-44C0-9461-DFE0BADC5650}</a:tableStyleId>
              </a:tblPr>
              <a:tblGrid>
                <a:gridCol w="2413800"/>
                <a:gridCol w="4020525"/>
                <a:gridCol w="2361775"/>
              </a:tblGrid>
              <a:tr h="396200">
                <a:tc>
                  <a:txBody>
                    <a:bodyPr/>
                    <a:lstStyle/>
                    <a:p>
                      <a:pPr indent="0" lvl="0" marL="0" rtl="0" algn="l">
                        <a:spcBef>
                          <a:spcPts val="0"/>
                        </a:spcBef>
                        <a:spcAft>
                          <a:spcPts val="0"/>
                        </a:spcAft>
                        <a:buNone/>
                      </a:pPr>
                      <a:r>
                        <a:rPr b="1" lang="fr"/>
                        <a:t>Entra</a:t>
                      </a:r>
                      <a:r>
                        <a:rPr b="1" lang="fr"/>
                        <a:t>îneurs</a:t>
                      </a:r>
                      <a:endParaRPr b="1"/>
                    </a:p>
                  </a:txBody>
                  <a:tcPr marT="91425" marB="91425" marR="91425" marL="91425"/>
                </a:tc>
                <a:tc>
                  <a:txBody>
                    <a:bodyPr/>
                    <a:lstStyle/>
                    <a:p>
                      <a:pPr indent="0" lvl="0" marL="0" rtl="0" algn="l">
                        <a:spcBef>
                          <a:spcPts val="0"/>
                        </a:spcBef>
                        <a:spcAft>
                          <a:spcPts val="0"/>
                        </a:spcAft>
                        <a:buNone/>
                      </a:pPr>
                      <a:r>
                        <a:rPr b="1" lang="fr"/>
                        <a:t>En charge </a:t>
                      </a:r>
                      <a:endParaRPr b="1"/>
                    </a:p>
                  </a:txBody>
                  <a:tcPr marT="91425" marB="91425" marR="91425" marL="91425"/>
                </a:tc>
                <a:tc>
                  <a:txBody>
                    <a:bodyPr/>
                    <a:lstStyle/>
                    <a:p>
                      <a:pPr indent="0" lvl="0" marL="0" rtl="0" algn="l">
                        <a:spcBef>
                          <a:spcPts val="0"/>
                        </a:spcBef>
                        <a:spcAft>
                          <a:spcPts val="0"/>
                        </a:spcAft>
                        <a:buNone/>
                      </a:pPr>
                      <a:r>
                        <a:rPr b="1" lang="fr"/>
                        <a:t>Coordonnées </a:t>
                      </a:r>
                      <a:endParaRPr b="1"/>
                    </a:p>
                  </a:txBody>
                  <a:tcPr marT="91425" marB="91425" marR="91425" marL="91425"/>
                </a:tc>
              </a:tr>
              <a:tr h="601050">
                <a:tc>
                  <a:txBody>
                    <a:bodyPr/>
                    <a:lstStyle/>
                    <a:p>
                      <a:pPr indent="0" lvl="0" marL="0" rtl="0" algn="l">
                        <a:spcBef>
                          <a:spcPts val="0"/>
                        </a:spcBef>
                        <a:spcAft>
                          <a:spcPts val="0"/>
                        </a:spcAft>
                        <a:buNone/>
                      </a:pPr>
                      <a:r>
                        <a:rPr b="1" lang="fr"/>
                        <a:t>Odile</a:t>
                      </a:r>
                      <a:endParaRPr b="1"/>
                    </a:p>
                  </a:txBody>
                  <a:tcPr marT="91425" marB="91425" marR="91425" marL="91425"/>
                </a:tc>
                <a:tc>
                  <a:txBody>
                    <a:bodyPr/>
                    <a:lstStyle/>
                    <a:p>
                      <a:pPr indent="0" lvl="0" marL="0" rtl="0" algn="l">
                        <a:spcBef>
                          <a:spcPts val="0"/>
                        </a:spcBef>
                        <a:spcAft>
                          <a:spcPts val="0"/>
                        </a:spcAft>
                        <a:buNone/>
                      </a:pPr>
                      <a:r>
                        <a:rPr lang="fr"/>
                        <a:t>Support : Technique / Organisation / Communication / Relais FFN (</a:t>
                      </a:r>
                      <a:r>
                        <a:rPr b="1" lang="fr"/>
                        <a:t>juge</a:t>
                      </a:r>
                      <a:r>
                        <a:rPr lang="fr"/>
                        <a:t>) / Costumes</a:t>
                      </a:r>
                      <a:endParaRPr/>
                    </a:p>
                  </a:txBody>
                  <a:tcPr marT="91425" marB="91425" marR="91425" marL="91425"/>
                </a:tc>
                <a:tc>
                  <a:txBody>
                    <a:bodyPr/>
                    <a:lstStyle/>
                    <a:p>
                      <a:pPr indent="0" lvl="0" marL="0" rtl="0" algn="l">
                        <a:spcBef>
                          <a:spcPts val="0"/>
                        </a:spcBef>
                        <a:spcAft>
                          <a:spcPts val="0"/>
                        </a:spcAft>
                        <a:buNone/>
                      </a:pPr>
                      <a:r>
                        <a:rPr lang="fr"/>
                        <a:t>07.83.38.18.08</a:t>
                      </a:r>
                      <a:endParaRPr/>
                    </a:p>
                  </a:txBody>
                  <a:tcPr marT="91425" marB="91425" marR="91425" marL="91425"/>
                </a:tc>
              </a:tr>
              <a:tr h="396200">
                <a:tc>
                  <a:txBody>
                    <a:bodyPr/>
                    <a:lstStyle/>
                    <a:p>
                      <a:pPr indent="0" lvl="0" marL="0" rtl="0" algn="l">
                        <a:spcBef>
                          <a:spcPts val="0"/>
                        </a:spcBef>
                        <a:spcAft>
                          <a:spcPts val="0"/>
                        </a:spcAft>
                        <a:buNone/>
                      </a:pPr>
                      <a:r>
                        <a:rPr b="1" lang="fr"/>
                        <a:t>Emmy</a:t>
                      </a:r>
                      <a:endParaRPr b="1"/>
                    </a:p>
                  </a:txBody>
                  <a:tcPr marT="91425" marB="91425" marR="91425" marL="91425"/>
                </a:tc>
                <a:tc>
                  <a:txBody>
                    <a:bodyPr/>
                    <a:lstStyle/>
                    <a:p>
                      <a:pPr indent="0" lvl="0" marL="0" rtl="0" algn="l">
                        <a:spcBef>
                          <a:spcPts val="0"/>
                        </a:spcBef>
                        <a:spcAft>
                          <a:spcPts val="0"/>
                        </a:spcAft>
                        <a:buNone/>
                      </a:pPr>
                      <a:r>
                        <a:rPr lang="fr"/>
                        <a:t>Poussins / Têtards / </a:t>
                      </a:r>
                      <a:r>
                        <a:rPr lang="fr"/>
                        <a:t>Juniors-Séniors </a:t>
                      </a:r>
                      <a:endParaRPr/>
                    </a:p>
                  </a:txBody>
                  <a:tcPr marT="91425" marB="91425" marR="91425" marL="91425"/>
                </a:tc>
                <a:tc>
                  <a:txBody>
                    <a:bodyPr/>
                    <a:lstStyle/>
                    <a:p>
                      <a:pPr indent="0" lvl="0" marL="0" rtl="0" algn="l">
                        <a:spcBef>
                          <a:spcPts val="0"/>
                        </a:spcBef>
                        <a:spcAft>
                          <a:spcPts val="0"/>
                        </a:spcAft>
                        <a:buNone/>
                      </a:pPr>
                      <a:r>
                        <a:rPr lang="fr"/>
                        <a:t>06.63.42.44.95</a:t>
                      </a:r>
                      <a:endParaRPr/>
                    </a:p>
                  </a:txBody>
                  <a:tcPr marT="91425" marB="91425" marR="91425" marL="91425"/>
                </a:tc>
              </a:tr>
              <a:tr h="396200">
                <a:tc>
                  <a:txBody>
                    <a:bodyPr/>
                    <a:lstStyle/>
                    <a:p>
                      <a:pPr indent="0" lvl="0" marL="0" rtl="0" algn="l">
                        <a:spcBef>
                          <a:spcPts val="0"/>
                        </a:spcBef>
                        <a:spcAft>
                          <a:spcPts val="0"/>
                        </a:spcAft>
                        <a:buNone/>
                      </a:pPr>
                      <a:r>
                        <a:rPr b="1" lang="fr"/>
                        <a:t>Morgane</a:t>
                      </a:r>
                      <a:endParaRPr b="1"/>
                    </a:p>
                  </a:txBody>
                  <a:tcPr marT="91425" marB="91425" marR="91425" marL="91425"/>
                </a:tc>
                <a:tc>
                  <a:txBody>
                    <a:bodyPr/>
                    <a:lstStyle/>
                    <a:p>
                      <a:pPr indent="0" lvl="0" marL="0" rtl="0" algn="l">
                        <a:spcBef>
                          <a:spcPts val="0"/>
                        </a:spcBef>
                        <a:spcAft>
                          <a:spcPts val="0"/>
                        </a:spcAft>
                        <a:buNone/>
                      </a:pPr>
                      <a:r>
                        <a:rPr lang="fr"/>
                        <a:t>Poussins / Avenirs / Jeunes / Adultes </a:t>
                      </a:r>
                      <a:endParaRPr/>
                    </a:p>
                  </a:txBody>
                  <a:tcPr marT="91425" marB="91425" marR="91425" marL="91425"/>
                </a:tc>
                <a:tc>
                  <a:txBody>
                    <a:bodyPr/>
                    <a:lstStyle/>
                    <a:p>
                      <a:pPr indent="0" lvl="0" marL="0" rtl="0" algn="l">
                        <a:spcBef>
                          <a:spcPts val="0"/>
                        </a:spcBef>
                        <a:spcAft>
                          <a:spcPts val="0"/>
                        </a:spcAft>
                        <a:buNone/>
                      </a:pPr>
                      <a:r>
                        <a:rPr lang="fr"/>
                        <a:t>06.59.74.45.00 </a:t>
                      </a:r>
                      <a:endParaRPr/>
                    </a:p>
                  </a:txBody>
                  <a:tcPr marT="91425" marB="91425" marR="91425" marL="91425"/>
                </a:tc>
              </a:tr>
              <a:tr h="446775">
                <a:tc>
                  <a:txBody>
                    <a:bodyPr/>
                    <a:lstStyle/>
                    <a:p>
                      <a:pPr indent="0" lvl="0" marL="0" rtl="0" algn="l">
                        <a:spcBef>
                          <a:spcPts val="0"/>
                        </a:spcBef>
                        <a:spcAft>
                          <a:spcPts val="0"/>
                        </a:spcAft>
                        <a:buNone/>
                      </a:pPr>
                      <a:r>
                        <a:rPr b="1" lang="fr"/>
                        <a:t>Bureau natation artistique </a:t>
                      </a:r>
                      <a:endParaRPr b="1"/>
                    </a:p>
                  </a:txBody>
                  <a:tcPr marT="91425" marB="91425" marR="91425" marL="91425"/>
                </a:tc>
                <a:tc>
                  <a:txBody>
                    <a:bodyPr/>
                    <a:lstStyle/>
                    <a:p>
                      <a:pPr indent="0" lvl="0" marL="0" rtl="0" algn="l">
                        <a:spcBef>
                          <a:spcPts val="0"/>
                        </a:spcBef>
                        <a:spcAft>
                          <a:spcPts val="0"/>
                        </a:spcAft>
                        <a:buNone/>
                      </a:pPr>
                      <a:r>
                        <a:rPr lang="fr"/>
                        <a:t>Questions administratives</a:t>
                      </a:r>
                      <a:endParaRPr/>
                    </a:p>
                  </a:txBody>
                  <a:tcPr marT="91425" marB="91425" marR="91425" marL="91425"/>
                </a:tc>
                <a:tc>
                  <a:txBody>
                    <a:bodyPr/>
                    <a:lstStyle/>
                    <a:p>
                      <a:pPr indent="0" lvl="0" marL="0" rtl="0" algn="l">
                        <a:spcBef>
                          <a:spcPts val="0"/>
                        </a:spcBef>
                        <a:spcAft>
                          <a:spcPts val="0"/>
                        </a:spcAft>
                        <a:buNone/>
                      </a:pPr>
                      <a:r>
                        <a:rPr lang="fr" u="sng">
                          <a:solidFill>
                            <a:schemeClr val="hlink"/>
                          </a:solidFill>
                          <a:hlinkClick r:id="rId3"/>
                        </a:rPr>
                        <a:t>synchro@cnpmornantais.fr</a:t>
                      </a:r>
                      <a:r>
                        <a:rPr lang="fr"/>
                        <a:t> </a:t>
                      </a:r>
                      <a:endParaRPr/>
                    </a:p>
                  </a:txBody>
                  <a:tcPr marT="91425" marB="91425" marR="91425" marL="91425"/>
                </a:tc>
              </a:tr>
              <a:tr h="376750">
                <a:tc>
                  <a:txBody>
                    <a:bodyPr/>
                    <a:lstStyle/>
                    <a:p>
                      <a:pPr indent="0" lvl="0" marL="0" rtl="0" algn="l">
                        <a:spcBef>
                          <a:spcPts val="0"/>
                        </a:spcBef>
                        <a:spcAft>
                          <a:spcPts val="0"/>
                        </a:spcAft>
                        <a:buNone/>
                      </a:pPr>
                      <a:r>
                        <a:rPr b="1" lang="fr"/>
                        <a:t>Instagram / Facebook</a:t>
                      </a:r>
                      <a:endParaRPr b="1"/>
                    </a:p>
                  </a:txBody>
                  <a:tcPr marT="91425" marB="91425" marR="91425" marL="91425"/>
                </a:tc>
                <a:tc>
                  <a:txBody>
                    <a:bodyPr/>
                    <a:lstStyle/>
                    <a:p>
                      <a:pPr indent="0" lvl="0" marL="0" rtl="0" algn="l">
                        <a:spcBef>
                          <a:spcPts val="0"/>
                        </a:spcBef>
                        <a:spcAft>
                          <a:spcPts val="0"/>
                        </a:spcAft>
                        <a:buNone/>
                      </a:pPr>
                      <a:r>
                        <a:rPr lang="fr"/>
                        <a:t>Informations évènements / photos</a:t>
                      </a:r>
                      <a:endParaRPr/>
                    </a:p>
                  </a:txBody>
                  <a:tcPr marT="91425" marB="91425" marR="91425" marL="91425"/>
                </a:tc>
                <a:tc>
                  <a:txBody>
                    <a:bodyPr/>
                    <a:lstStyle/>
                    <a:p>
                      <a:pPr indent="0" lvl="0" marL="0" rtl="0" algn="l">
                        <a:spcBef>
                          <a:spcPts val="0"/>
                        </a:spcBef>
                        <a:spcAft>
                          <a:spcPts val="0"/>
                        </a:spcAft>
                        <a:buNone/>
                      </a:pPr>
                      <a:r>
                        <a:rPr lang="fr"/>
                        <a:t>synchrocnpm</a:t>
                      </a:r>
                      <a:endParaRPr/>
                    </a:p>
                  </a:txBody>
                  <a:tcPr marT="91425" marB="91425" marR="91425" marL="91425"/>
                </a:tc>
              </a:tr>
              <a:tr h="509975">
                <a:tc>
                  <a:txBody>
                    <a:bodyPr/>
                    <a:lstStyle/>
                    <a:p>
                      <a:pPr indent="0" lvl="0" marL="0" rtl="0" algn="l">
                        <a:spcBef>
                          <a:spcPts val="0"/>
                        </a:spcBef>
                        <a:spcAft>
                          <a:spcPts val="0"/>
                        </a:spcAft>
                        <a:buNone/>
                      </a:pPr>
                      <a:r>
                        <a:rPr b="1" lang="fr"/>
                        <a:t>Site Internet </a:t>
                      </a:r>
                      <a:endParaRPr b="1"/>
                    </a:p>
                  </a:txBody>
                  <a:tcPr marT="91425" marB="91425" marR="91425" marL="91425"/>
                </a:tc>
                <a:tc>
                  <a:txBody>
                    <a:bodyPr/>
                    <a:lstStyle/>
                    <a:p>
                      <a:pPr indent="0" lvl="0" marL="0" rtl="0" algn="l">
                        <a:spcBef>
                          <a:spcPts val="0"/>
                        </a:spcBef>
                        <a:spcAft>
                          <a:spcPts val="0"/>
                        </a:spcAft>
                        <a:buNone/>
                      </a:pPr>
                      <a:r>
                        <a:rPr lang="fr"/>
                        <a:t>Inscription / tarifs …</a:t>
                      </a:r>
                      <a:endParaRPr/>
                    </a:p>
                  </a:txBody>
                  <a:tcPr marT="91425" marB="91425" marR="91425" marL="91425"/>
                </a:tc>
                <a:tc>
                  <a:txBody>
                    <a:bodyPr/>
                    <a:lstStyle/>
                    <a:p>
                      <a:pPr indent="0" lvl="0" marL="0" rtl="0" algn="l">
                        <a:spcBef>
                          <a:spcPts val="0"/>
                        </a:spcBef>
                        <a:spcAft>
                          <a:spcPts val="0"/>
                        </a:spcAft>
                        <a:buNone/>
                      </a:pPr>
                      <a:r>
                        <a:rPr lang="fr" u="sng">
                          <a:solidFill>
                            <a:schemeClr val="hlink"/>
                          </a:solidFill>
                          <a:hlinkClick r:id="rId4"/>
                        </a:rPr>
                        <a:t>https://cnpmornantais.fr/</a:t>
                      </a:r>
                      <a:r>
                        <a:rPr lang="fr"/>
                        <a:t> </a:t>
                      </a:r>
                      <a:endParaRPr/>
                    </a:p>
                  </a:txBody>
                  <a:tcPr marT="91425" marB="91425" marR="91425" marL="91425"/>
                </a:tc>
              </a:tr>
            </a:tbl>
          </a:graphicData>
        </a:graphic>
      </p:graphicFrame>
      <p:pic>
        <p:nvPicPr>
          <p:cNvPr id="184" name="Google Shape;184;p28"/>
          <p:cNvPicPr preferRelativeResize="0"/>
          <p:nvPr/>
        </p:nvPicPr>
        <p:blipFill>
          <a:blip r:embed="rId5">
            <a:alphaModFix/>
          </a:blip>
          <a:stretch>
            <a:fillRect/>
          </a:stretch>
        </p:blipFill>
        <p:spPr>
          <a:xfrm>
            <a:off x="8051595" y="108825"/>
            <a:ext cx="972529" cy="79260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29"/>
          <p:cNvSpPr txBox="1"/>
          <p:nvPr/>
        </p:nvSpPr>
        <p:spPr>
          <a:xfrm>
            <a:off x="2579252" y="10"/>
            <a:ext cx="3985500" cy="598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fr" sz="2700" u="sng"/>
              <a:t>Calendriers</a:t>
            </a:r>
            <a:r>
              <a:rPr lang="fr" u="sng"/>
              <a:t> 📅 </a:t>
            </a:r>
            <a:endParaRPr sz="1900" u="sng"/>
          </a:p>
        </p:txBody>
      </p:sp>
      <p:pic>
        <p:nvPicPr>
          <p:cNvPr id="190" name="Google Shape;190;p29"/>
          <p:cNvPicPr preferRelativeResize="0"/>
          <p:nvPr/>
        </p:nvPicPr>
        <p:blipFill>
          <a:blip r:embed="rId3">
            <a:alphaModFix/>
          </a:blip>
          <a:stretch>
            <a:fillRect/>
          </a:stretch>
        </p:blipFill>
        <p:spPr>
          <a:xfrm rot="-5400000">
            <a:off x="-16437" y="975288"/>
            <a:ext cx="4307574" cy="3760950"/>
          </a:xfrm>
          <a:prstGeom prst="rect">
            <a:avLst/>
          </a:prstGeom>
          <a:noFill/>
          <a:ln>
            <a:noFill/>
          </a:ln>
        </p:spPr>
      </p:pic>
      <p:pic>
        <p:nvPicPr>
          <p:cNvPr id="191" name="Google Shape;191;p29"/>
          <p:cNvPicPr preferRelativeResize="0"/>
          <p:nvPr/>
        </p:nvPicPr>
        <p:blipFill>
          <a:blip r:embed="rId4">
            <a:alphaModFix/>
          </a:blip>
          <a:stretch>
            <a:fillRect/>
          </a:stretch>
        </p:blipFill>
        <p:spPr>
          <a:xfrm>
            <a:off x="8051595" y="108825"/>
            <a:ext cx="972529" cy="792601"/>
          </a:xfrm>
          <a:prstGeom prst="rect">
            <a:avLst/>
          </a:prstGeom>
          <a:noFill/>
          <a:ln>
            <a:noFill/>
          </a:ln>
        </p:spPr>
      </p:pic>
      <p:sp>
        <p:nvSpPr>
          <p:cNvPr id="192" name="Google Shape;192;p29"/>
          <p:cNvSpPr txBox="1"/>
          <p:nvPr/>
        </p:nvSpPr>
        <p:spPr>
          <a:xfrm>
            <a:off x="3954900" y="701975"/>
            <a:ext cx="5143500" cy="4279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a:t>Un calendrier annuel vous sera distribué pour chaque </a:t>
            </a:r>
            <a:r>
              <a:rPr lang="fr"/>
              <a:t>équipe, avec les événements suivants : </a:t>
            </a:r>
            <a:endParaRPr/>
          </a:p>
          <a:p>
            <a:pPr indent="0" lvl="0" marL="0" rtl="0" algn="l">
              <a:spcBef>
                <a:spcPts val="0"/>
              </a:spcBef>
              <a:spcAft>
                <a:spcPts val="0"/>
              </a:spcAft>
              <a:buNone/>
            </a:pPr>
            <a:r>
              <a:t/>
            </a:r>
            <a:endParaRPr/>
          </a:p>
          <a:p>
            <a:pPr indent="0" lvl="0" marL="0" rtl="0" algn="l">
              <a:spcBef>
                <a:spcPts val="0"/>
              </a:spcBef>
              <a:spcAft>
                <a:spcPts val="0"/>
              </a:spcAft>
              <a:buNone/>
            </a:pPr>
            <a:r>
              <a:rPr lang="fr">
                <a:highlight>
                  <a:srgbClr val="FF9900"/>
                </a:highlight>
              </a:rPr>
              <a:t>Vacances</a:t>
            </a:r>
            <a:r>
              <a:rPr lang="fr"/>
              <a:t> : communication quelques jours avant, si des entraînements sont proposés pendant les vacances 💪 (Avril souvent)</a:t>
            </a:r>
            <a:endParaRPr/>
          </a:p>
          <a:p>
            <a:pPr indent="0" lvl="0" marL="0" rtl="0" algn="l">
              <a:spcBef>
                <a:spcPts val="0"/>
              </a:spcBef>
              <a:spcAft>
                <a:spcPts val="0"/>
              </a:spcAft>
              <a:buNone/>
            </a:pPr>
            <a:r>
              <a:t/>
            </a:r>
            <a:endParaRPr/>
          </a:p>
          <a:p>
            <a:pPr indent="0" lvl="0" marL="0" rtl="0" algn="l">
              <a:spcBef>
                <a:spcPts val="0"/>
              </a:spcBef>
              <a:spcAft>
                <a:spcPts val="0"/>
              </a:spcAft>
              <a:buNone/>
            </a:pPr>
            <a:r>
              <a:rPr lang="fr" u="sng">
                <a:highlight>
                  <a:srgbClr val="00FF00"/>
                </a:highlight>
              </a:rPr>
              <a:t>Événements</a:t>
            </a:r>
            <a:r>
              <a:rPr lang="fr"/>
              <a:t> : libre d'y participer 😁😊</a:t>
            </a:r>
            <a:endParaRPr/>
          </a:p>
          <a:p>
            <a:pPr indent="0" lvl="0" marL="0" rtl="0" algn="l">
              <a:spcBef>
                <a:spcPts val="0"/>
              </a:spcBef>
              <a:spcAft>
                <a:spcPts val="0"/>
              </a:spcAft>
              <a:buNone/>
            </a:pPr>
            <a:r>
              <a:t/>
            </a:r>
            <a:endParaRPr/>
          </a:p>
          <a:p>
            <a:pPr indent="0" lvl="0" marL="0" rtl="0" algn="l">
              <a:spcBef>
                <a:spcPts val="0"/>
              </a:spcBef>
              <a:spcAft>
                <a:spcPts val="0"/>
              </a:spcAft>
              <a:buNone/>
            </a:pPr>
            <a:r>
              <a:rPr lang="fr">
                <a:highlight>
                  <a:srgbClr val="00FFFF"/>
                </a:highlight>
              </a:rPr>
              <a:t>ENF</a:t>
            </a:r>
            <a:r>
              <a:rPr lang="fr"/>
              <a:t> : communication sur la participation du groupe ou non en fonction du niveau de l'équipe 1 semaine avant </a:t>
            </a:r>
            <a:endParaRPr/>
          </a:p>
          <a:p>
            <a:pPr indent="0" lvl="0" marL="0" rtl="0" algn="l">
              <a:spcBef>
                <a:spcPts val="0"/>
              </a:spcBef>
              <a:spcAft>
                <a:spcPts val="0"/>
              </a:spcAft>
              <a:buNone/>
            </a:pPr>
            <a:r>
              <a:t/>
            </a:r>
            <a:endParaRPr/>
          </a:p>
          <a:p>
            <a:pPr indent="0" lvl="0" marL="0" rtl="0" algn="l">
              <a:spcBef>
                <a:spcPts val="0"/>
              </a:spcBef>
              <a:spcAft>
                <a:spcPts val="0"/>
              </a:spcAft>
              <a:buNone/>
            </a:pPr>
            <a:r>
              <a:rPr lang="fr">
                <a:highlight>
                  <a:srgbClr val="76A5AF"/>
                </a:highlight>
              </a:rPr>
              <a:t>SynchroNat</a:t>
            </a:r>
            <a:r>
              <a:rPr lang="fr"/>
              <a:t> :communication sur la participation du groupe ou non en fonction du niveau de l'équipe 1 semaine avant </a:t>
            </a:r>
            <a:endParaRPr/>
          </a:p>
          <a:p>
            <a:pPr indent="0" lvl="0" marL="0" rtl="0" algn="l">
              <a:spcBef>
                <a:spcPts val="0"/>
              </a:spcBef>
              <a:spcAft>
                <a:spcPts val="0"/>
              </a:spcAft>
              <a:buNone/>
            </a:pPr>
            <a:r>
              <a:t/>
            </a:r>
            <a:endParaRPr/>
          </a:p>
          <a:p>
            <a:pPr indent="0" lvl="0" marL="0" rtl="0" algn="l">
              <a:spcBef>
                <a:spcPts val="0"/>
              </a:spcBef>
              <a:spcAft>
                <a:spcPts val="0"/>
              </a:spcAft>
              <a:buNone/>
            </a:pPr>
            <a:r>
              <a:rPr lang="fr">
                <a:solidFill>
                  <a:srgbClr val="FFFFFF"/>
                </a:solidFill>
                <a:highlight>
                  <a:srgbClr val="134F5C"/>
                </a:highlight>
              </a:rPr>
              <a:t>Compétition</a:t>
            </a:r>
            <a:r>
              <a:rPr lang="fr"/>
              <a:t> : Obligatoire groupe compétition / libre de venir encourager son équipe groupe loisir </a:t>
            </a:r>
            <a:endParaRPr/>
          </a:p>
          <a:p>
            <a:pPr indent="0" lvl="0" marL="0" rtl="0" algn="l">
              <a:spcBef>
                <a:spcPts val="0"/>
              </a:spcBef>
              <a:spcAft>
                <a:spcPts val="0"/>
              </a:spcAft>
              <a:buNone/>
            </a:pPr>
            <a:r>
              <a:t/>
            </a:r>
            <a:endParaRPr/>
          </a:p>
          <a:p>
            <a:pPr indent="0" lvl="0" marL="0" rtl="0" algn="l">
              <a:spcBef>
                <a:spcPts val="0"/>
              </a:spcBef>
              <a:spcAft>
                <a:spcPts val="0"/>
              </a:spcAft>
              <a:buNone/>
            </a:pPr>
            <a:r>
              <a:rPr lang="fr">
                <a:highlight>
                  <a:srgbClr val="FFFF00"/>
                </a:highlight>
              </a:rPr>
              <a:t>GALA</a:t>
            </a:r>
            <a:r>
              <a:rPr lang="fr"/>
              <a:t> : 2 représentations </a:t>
            </a:r>
            <a:r>
              <a:rPr lang="fr" u="sng"/>
              <a:t>Obligatoires !!</a:t>
            </a:r>
            <a:endParaRPr u="sng"/>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30"/>
          <p:cNvSpPr txBox="1"/>
          <p:nvPr>
            <p:ph type="ctrTitle"/>
          </p:nvPr>
        </p:nvSpPr>
        <p:spPr>
          <a:xfrm>
            <a:off x="311700" y="0"/>
            <a:ext cx="8520600" cy="16536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b="1" lang="fr" sz="4666" u="sng"/>
              <a:t>Dates importantes</a:t>
            </a:r>
            <a:r>
              <a:rPr lang="fr" sz="3866"/>
              <a:t> </a:t>
            </a:r>
            <a:endParaRPr sz="3866"/>
          </a:p>
          <a:p>
            <a:pPr indent="0" lvl="0" marL="0" rtl="0" algn="ctr">
              <a:spcBef>
                <a:spcPts val="0"/>
              </a:spcBef>
              <a:spcAft>
                <a:spcPts val="0"/>
              </a:spcAft>
              <a:buNone/>
            </a:pPr>
            <a:r>
              <a:rPr lang="fr" sz="3866"/>
              <a:t>(Pour le moment)</a:t>
            </a:r>
            <a:endParaRPr/>
          </a:p>
        </p:txBody>
      </p:sp>
      <p:sp>
        <p:nvSpPr>
          <p:cNvPr id="198" name="Google Shape;198;p30"/>
          <p:cNvSpPr txBox="1"/>
          <p:nvPr>
            <p:ph idx="1" type="subTitle"/>
          </p:nvPr>
        </p:nvSpPr>
        <p:spPr>
          <a:xfrm>
            <a:off x="311700" y="1301400"/>
            <a:ext cx="8520600" cy="3842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sz="2250"/>
          </a:p>
          <a:p>
            <a:pPr indent="0" lvl="0" marL="0" rtl="0" algn="ctr">
              <a:spcBef>
                <a:spcPts val="0"/>
              </a:spcBef>
              <a:spcAft>
                <a:spcPts val="0"/>
              </a:spcAft>
              <a:buNone/>
            </a:pPr>
            <a:r>
              <a:rPr lang="fr" sz="2250"/>
              <a:t>🎃 Halloween 31 Octobre 🎃</a:t>
            </a:r>
            <a:endParaRPr sz="2250"/>
          </a:p>
          <a:p>
            <a:pPr indent="0" lvl="0" marL="0" rtl="0" algn="ctr">
              <a:spcBef>
                <a:spcPts val="0"/>
              </a:spcBef>
              <a:spcAft>
                <a:spcPts val="0"/>
              </a:spcAft>
              <a:buNone/>
            </a:pPr>
            <a:r>
              <a:t/>
            </a:r>
            <a:endParaRPr sz="2250"/>
          </a:p>
          <a:p>
            <a:pPr indent="0" lvl="0" marL="0" rtl="0" algn="ctr">
              <a:spcBef>
                <a:spcPts val="0"/>
              </a:spcBef>
              <a:spcAft>
                <a:spcPts val="0"/>
              </a:spcAft>
              <a:buNone/>
            </a:pPr>
            <a:r>
              <a:rPr lang="fr" sz="2250"/>
              <a:t>👋 </a:t>
            </a:r>
            <a:r>
              <a:rPr lang="fr" sz="2250">
                <a:highlight>
                  <a:srgbClr val="FFFF00"/>
                </a:highlight>
              </a:rPr>
              <a:t>Assemblée Générale 18 Novembre</a:t>
            </a:r>
            <a:r>
              <a:rPr lang="fr" sz="2250"/>
              <a:t> </a:t>
            </a:r>
            <a:r>
              <a:rPr lang="fr" sz="2250"/>
              <a:t>👋</a:t>
            </a:r>
            <a:endParaRPr sz="2250"/>
          </a:p>
          <a:p>
            <a:pPr indent="0" lvl="0" marL="0" rtl="0" algn="ctr">
              <a:spcBef>
                <a:spcPts val="0"/>
              </a:spcBef>
              <a:spcAft>
                <a:spcPts val="0"/>
              </a:spcAft>
              <a:buNone/>
            </a:pPr>
            <a:r>
              <a:t/>
            </a:r>
            <a:endParaRPr sz="2250"/>
          </a:p>
          <a:p>
            <a:pPr indent="0" lvl="0" marL="0" rtl="0" algn="ctr">
              <a:spcBef>
                <a:spcPts val="0"/>
              </a:spcBef>
              <a:spcAft>
                <a:spcPts val="0"/>
              </a:spcAft>
              <a:buNone/>
            </a:pPr>
            <a:r>
              <a:rPr lang="fr" sz="2250"/>
              <a:t>🐳 Démonstration d'hivers courant Janvier 🐳</a:t>
            </a:r>
            <a:endParaRPr sz="2250"/>
          </a:p>
          <a:p>
            <a:pPr indent="0" lvl="0" marL="0" rtl="0" algn="l">
              <a:spcBef>
                <a:spcPts val="0"/>
              </a:spcBef>
              <a:spcAft>
                <a:spcPts val="0"/>
              </a:spcAft>
              <a:buNone/>
            </a:pPr>
            <a:r>
              <a:t/>
            </a:r>
            <a:endParaRPr sz="2250"/>
          </a:p>
          <a:p>
            <a:pPr indent="0" lvl="0" marL="0" rtl="0" algn="ctr">
              <a:spcBef>
                <a:spcPts val="0"/>
              </a:spcBef>
              <a:spcAft>
                <a:spcPts val="0"/>
              </a:spcAft>
              <a:buNone/>
            </a:pPr>
            <a:r>
              <a:rPr lang="fr" sz="2250"/>
              <a:t>🏠Vide Grenier 26 Février🏠</a:t>
            </a:r>
            <a:endParaRPr sz="2250"/>
          </a:p>
          <a:p>
            <a:pPr indent="0" lvl="0" marL="0" rtl="0" algn="ctr">
              <a:spcBef>
                <a:spcPts val="0"/>
              </a:spcBef>
              <a:spcAft>
                <a:spcPts val="0"/>
              </a:spcAft>
              <a:buNone/>
            </a:pPr>
            <a:r>
              <a:t/>
            </a:r>
            <a:endParaRPr sz="2250"/>
          </a:p>
          <a:p>
            <a:pPr indent="0" lvl="0" marL="0" rtl="0" algn="ctr">
              <a:spcBef>
                <a:spcPts val="0"/>
              </a:spcBef>
              <a:spcAft>
                <a:spcPts val="0"/>
              </a:spcAft>
              <a:buNone/>
            </a:pPr>
            <a:r>
              <a:rPr lang="fr" sz="2250"/>
              <a:t>🥳💚 </a:t>
            </a:r>
            <a:r>
              <a:rPr lang="fr" sz="2250">
                <a:highlight>
                  <a:srgbClr val="FFFF00"/>
                </a:highlight>
              </a:rPr>
              <a:t>Gala 18 Juin</a:t>
            </a:r>
            <a:r>
              <a:rPr lang="fr" sz="2250">
                <a:highlight>
                  <a:srgbClr val="FFFFFF"/>
                </a:highlight>
              </a:rPr>
              <a:t> </a:t>
            </a:r>
            <a:r>
              <a:rPr lang="fr" sz="2250"/>
              <a:t>💚🥳</a:t>
            </a:r>
            <a:endParaRPr sz="2250"/>
          </a:p>
        </p:txBody>
      </p:sp>
      <p:pic>
        <p:nvPicPr>
          <p:cNvPr id="199" name="Google Shape;199;p30"/>
          <p:cNvPicPr preferRelativeResize="0"/>
          <p:nvPr/>
        </p:nvPicPr>
        <p:blipFill>
          <a:blip r:embed="rId3">
            <a:alphaModFix/>
          </a:blip>
          <a:stretch>
            <a:fillRect/>
          </a:stretch>
        </p:blipFill>
        <p:spPr>
          <a:xfrm>
            <a:off x="8051595" y="108825"/>
            <a:ext cx="972529" cy="7926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4"/>
          <p:cNvSpPr txBox="1"/>
          <p:nvPr>
            <p:ph type="title"/>
          </p:nvPr>
        </p:nvSpPr>
        <p:spPr>
          <a:xfrm>
            <a:off x="311700" y="115925"/>
            <a:ext cx="75627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fr" u="sng"/>
              <a:t>Structure du club discipline Natation Artistique </a:t>
            </a:r>
            <a:endParaRPr b="1" u="sng"/>
          </a:p>
        </p:txBody>
      </p:sp>
      <p:pic>
        <p:nvPicPr>
          <p:cNvPr id="63" name="Google Shape;63;p14"/>
          <p:cNvPicPr preferRelativeResize="0"/>
          <p:nvPr/>
        </p:nvPicPr>
        <p:blipFill>
          <a:blip r:embed="rId3">
            <a:alphaModFix/>
          </a:blip>
          <a:stretch>
            <a:fillRect/>
          </a:stretch>
        </p:blipFill>
        <p:spPr>
          <a:xfrm>
            <a:off x="8051595" y="108825"/>
            <a:ext cx="972529" cy="792601"/>
          </a:xfrm>
          <a:prstGeom prst="rect">
            <a:avLst/>
          </a:prstGeom>
          <a:noFill/>
          <a:ln>
            <a:noFill/>
          </a:ln>
        </p:spPr>
      </p:pic>
      <p:graphicFrame>
        <p:nvGraphicFramePr>
          <p:cNvPr id="64" name="Google Shape;64;p14"/>
          <p:cNvGraphicFramePr/>
          <p:nvPr/>
        </p:nvGraphicFramePr>
        <p:xfrm>
          <a:off x="261500" y="901425"/>
          <a:ext cx="3000000" cy="3000000"/>
        </p:xfrm>
        <a:graphic>
          <a:graphicData uri="http://schemas.openxmlformats.org/drawingml/2006/table">
            <a:tbl>
              <a:tblPr>
                <a:noFill/>
                <a:tableStyleId>{8CD04FDD-22D5-44C0-9461-DFE0BADC5650}</a:tableStyleId>
              </a:tblPr>
              <a:tblGrid>
                <a:gridCol w="1354975"/>
                <a:gridCol w="776975"/>
                <a:gridCol w="1725475"/>
                <a:gridCol w="4763575"/>
              </a:tblGrid>
              <a:tr h="414475">
                <a:tc>
                  <a:txBody>
                    <a:bodyPr/>
                    <a:lstStyle/>
                    <a:p>
                      <a:pPr indent="0" lvl="0" marL="0" rtl="0" algn="l">
                        <a:spcBef>
                          <a:spcPts val="0"/>
                        </a:spcBef>
                        <a:spcAft>
                          <a:spcPts val="0"/>
                        </a:spcAft>
                        <a:buNone/>
                      </a:pPr>
                      <a:r>
                        <a:rPr lang="fr">
                          <a:solidFill>
                            <a:schemeClr val="dk1"/>
                          </a:solidFill>
                        </a:rPr>
                        <a:t>CATÉGORIES</a:t>
                      </a:r>
                      <a:endParaRPr>
                        <a:solidFill>
                          <a:schemeClr val="dk1"/>
                        </a:solidFill>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fr">
                          <a:solidFill>
                            <a:schemeClr val="dk1"/>
                          </a:solidFill>
                        </a:rPr>
                        <a:t>ÂGE</a:t>
                      </a:r>
                      <a:endParaRPr>
                        <a:solidFill>
                          <a:schemeClr val="dk1"/>
                        </a:solidFill>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fr">
                          <a:solidFill>
                            <a:schemeClr val="dk1"/>
                          </a:solidFill>
                        </a:rPr>
                        <a:t>POSSIBILITÉ</a:t>
                      </a:r>
                      <a:endParaRPr>
                        <a:solidFill>
                          <a:schemeClr val="dk1"/>
                        </a:solidFill>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fr">
                          <a:solidFill>
                            <a:schemeClr val="dk1"/>
                          </a:solidFill>
                        </a:rPr>
                        <a:t>OBJECTIFS</a:t>
                      </a:r>
                      <a:endParaRPr>
                        <a:solidFill>
                          <a:schemeClr val="dk1"/>
                        </a:solidFill>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r h="422750">
                <a:tc>
                  <a:txBody>
                    <a:bodyPr/>
                    <a:lstStyle/>
                    <a:p>
                      <a:pPr indent="0" lvl="0" marL="0" rtl="0" algn="l">
                        <a:spcBef>
                          <a:spcPts val="0"/>
                        </a:spcBef>
                        <a:spcAft>
                          <a:spcPts val="0"/>
                        </a:spcAft>
                        <a:buNone/>
                      </a:pPr>
                      <a:r>
                        <a:rPr lang="fr">
                          <a:solidFill>
                            <a:schemeClr val="dk1"/>
                          </a:solidFill>
                        </a:rPr>
                        <a:t>Poussins</a:t>
                      </a:r>
                      <a:endParaRPr>
                        <a:solidFill>
                          <a:schemeClr val="dk1"/>
                        </a:solidFill>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fr">
                          <a:solidFill>
                            <a:schemeClr val="dk1"/>
                          </a:solidFill>
                        </a:rPr>
                        <a:t>4 - 8</a:t>
                      </a:r>
                      <a:endParaRPr>
                        <a:solidFill>
                          <a:schemeClr val="dk1"/>
                        </a:solidFill>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fr">
                          <a:solidFill>
                            <a:schemeClr val="dk1"/>
                          </a:solidFill>
                        </a:rPr>
                        <a:t>Loisir / Compétition </a:t>
                      </a:r>
                      <a:endParaRPr>
                        <a:solidFill>
                          <a:schemeClr val="dk1"/>
                        </a:solidFill>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fr">
                          <a:solidFill>
                            <a:schemeClr val="dk1"/>
                          </a:solidFill>
                        </a:rPr>
                        <a:t>Découverte du milieu aquatique et ENF 1 - 2</a:t>
                      </a:r>
                      <a:endParaRPr>
                        <a:solidFill>
                          <a:schemeClr val="dk1"/>
                        </a:solidFill>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r h="414475">
                <a:tc>
                  <a:txBody>
                    <a:bodyPr/>
                    <a:lstStyle/>
                    <a:p>
                      <a:pPr indent="0" lvl="0" marL="0" rtl="0" algn="l">
                        <a:spcBef>
                          <a:spcPts val="0"/>
                        </a:spcBef>
                        <a:spcAft>
                          <a:spcPts val="0"/>
                        </a:spcAft>
                        <a:buNone/>
                      </a:pPr>
                      <a:r>
                        <a:rPr lang="fr">
                          <a:solidFill>
                            <a:schemeClr val="dk1"/>
                          </a:solidFill>
                        </a:rPr>
                        <a:t>Têtards</a:t>
                      </a:r>
                      <a:endParaRPr>
                        <a:solidFill>
                          <a:schemeClr val="dk1"/>
                        </a:solidFill>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fr">
                          <a:solidFill>
                            <a:schemeClr val="dk1"/>
                          </a:solidFill>
                        </a:rPr>
                        <a:t>8 - </a:t>
                      </a:r>
                      <a:r>
                        <a:rPr lang="fr">
                          <a:solidFill>
                            <a:schemeClr val="dk1"/>
                          </a:solidFill>
                          <a:highlight>
                            <a:srgbClr val="FFFFFF"/>
                          </a:highlight>
                        </a:rPr>
                        <a:t>12</a:t>
                      </a:r>
                      <a:endParaRPr>
                        <a:solidFill>
                          <a:schemeClr val="dk1"/>
                        </a:solidFill>
                        <a:highlight>
                          <a:srgbClr val="FFFFFF"/>
                        </a:highlight>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fr">
                          <a:solidFill>
                            <a:schemeClr val="dk1"/>
                          </a:solidFill>
                        </a:rPr>
                        <a:t>Loisir / Compétition </a:t>
                      </a:r>
                      <a:endParaRPr>
                        <a:solidFill>
                          <a:schemeClr val="dk1"/>
                        </a:solidFill>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fr">
                          <a:solidFill>
                            <a:schemeClr val="dk1"/>
                          </a:solidFill>
                        </a:rPr>
                        <a:t>ENF 1 - 2 - 3</a:t>
                      </a:r>
                      <a:endParaRPr>
                        <a:solidFill>
                          <a:schemeClr val="dk1"/>
                        </a:solidFill>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r h="414475">
                <a:tc>
                  <a:txBody>
                    <a:bodyPr/>
                    <a:lstStyle/>
                    <a:p>
                      <a:pPr indent="0" lvl="0" marL="0" rtl="0" algn="l">
                        <a:spcBef>
                          <a:spcPts val="0"/>
                        </a:spcBef>
                        <a:spcAft>
                          <a:spcPts val="0"/>
                        </a:spcAft>
                        <a:buNone/>
                      </a:pPr>
                      <a:r>
                        <a:rPr lang="fr">
                          <a:solidFill>
                            <a:schemeClr val="dk1"/>
                          </a:solidFill>
                        </a:rPr>
                        <a:t>Avenirs</a:t>
                      </a:r>
                      <a:endParaRPr>
                        <a:solidFill>
                          <a:schemeClr val="dk1"/>
                        </a:solidFill>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fr">
                          <a:solidFill>
                            <a:schemeClr val="dk1"/>
                          </a:solidFill>
                        </a:rPr>
                        <a:t>8 - 12</a:t>
                      </a:r>
                      <a:endParaRPr>
                        <a:solidFill>
                          <a:schemeClr val="dk1"/>
                        </a:solidFill>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fr">
                          <a:solidFill>
                            <a:schemeClr val="dk1"/>
                          </a:solidFill>
                        </a:rPr>
                        <a:t>Loisir / Compétition</a:t>
                      </a:r>
                      <a:endParaRPr>
                        <a:solidFill>
                          <a:schemeClr val="dk1"/>
                        </a:solidFill>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fr">
                          <a:solidFill>
                            <a:schemeClr val="dk1"/>
                          </a:solidFill>
                        </a:rPr>
                        <a:t>ENF + Synchro NAT + Ballet avec les </a:t>
                      </a:r>
                      <a:r>
                        <a:rPr lang="fr">
                          <a:solidFill>
                            <a:schemeClr val="dk1"/>
                          </a:solidFill>
                        </a:rPr>
                        <a:t>exigences</a:t>
                      </a:r>
                      <a:r>
                        <a:rPr lang="fr">
                          <a:solidFill>
                            <a:schemeClr val="dk1"/>
                          </a:solidFill>
                        </a:rPr>
                        <a:t> de la </a:t>
                      </a:r>
                      <a:r>
                        <a:rPr lang="fr">
                          <a:solidFill>
                            <a:schemeClr val="dk1"/>
                          </a:solidFill>
                        </a:rPr>
                        <a:t>Compétition</a:t>
                      </a:r>
                      <a:r>
                        <a:rPr lang="fr">
                          <a:solidFill>
                            <a:schemeClr val="dk1"/>
                          </a:solidFill>
                        </a:rPr>
                        <a:t> </a:t>
                      </a:r>
                      <a:endParaRPr>
                        <a:solidFill>
                          <a:schemeClr val="dk1"/>
                        </a:solidFill>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r h="414475">
                <a:tc>
                  <a:txBody>
                    <a:bodyPr/>
                    <a:lstStyle/>
                    <a:p>
                      <a:pPr indent="0" lvl="0" marL="0" rtl="0" algn="l">
                        <a:spcBef>
                          <a:spcPts val="0"/>
                        </a:spcBef>
                        <a:spcAft>
                          <a:spcPts val="0"/>
                        </a:spcAft>
                        <a:buNone/>
                      </a:pPr>
                      <a:r>
                        <a:rPr lang="fr">
                          <a:solidFill>
                            <a:schemeClr val="dk1"/>
                          </a:solidFill>
                        </a:rPr>
                        <a:t>Jeunes</a:t>
                      </a:r>
                      <a:endParaRPr>
                        <a:solidFill>
                          <a:schemeClr val="dk1"/>
                        </a:solidFill>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fr">
                          <a:solidFill>
                            <a:schemeClr val="dk1"/>
                          </a:solidFill>
                        </a:rPr>
                        <a:t>12 - 15</a:t>
                      </a:r>
                      <a:endParaRPr>
                        <a:solidFill>
                          <a:schemeClr val="dk1"/>
                        </a:solidFill>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fr">
                          <a:solidFill>
                            <a:schemeClr val="dk1"/>
                          </a:solidFill>
                        </a:rPr>
                        <a:t>Loisir / Compétition</a:t>
                      </a:r>
                      <a:endParaRPr>
                        <a:solidFill>
                          <a:schemeClr val="dk1"/>
                        </a:solidFill>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fr">
                          <a:solidFill>
                            <a:schemeClr val="dk1"/>
                          </a:solidFill>
                        </a:rPr>
                        <a:t>Synchro NAT + Ballet avec les exigences de la Compétition </a:t>
                      </a:r>
                      <a:endParaRPr>
                        <a:solidFill>
                          <a:schemeClr val="dk1"/>
                        </a:solidFill>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r h="414475">
                <a:tc>
                  <a:txBody>
                    <a:bodyPr/>
                    <a:lstStyle/>
                    <a:p>
                      <a:pPr indent="0" lvl="0" marL="0" rtl="0" algn="l">
                        <a:spcBef>
                          <a:spcPts val="0"/>
                        </a:spcBef>
                        <a:spcAft>
                          <a:spcPts val="0"/>
                        </a:spcAft>
                        <a:buNone/>
                      </a:pPr>
                      <a:r>
                        <a:rPr lang="fr">
                          <a:solidFill>
                            <a:schemeClr val="dk1"/>
                          </a:solidFill>
                        </a:rPr>
                        <a:t>Juniors</a:t>
                      </a:r>
                      <a:endParaRPr>
                        <a:solidFill>
                          <a:schemeClr val="dk1"/>
                        </a:solidFill>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fr">
                          <a:solidFill>
                            <a:schemeClr val="dk1"/>
                          </a:solidFill>
                        </a:rPr>
                        <a:t>15 - 19</a:t>
                      </a:r>
                      <a:endParaRPr>
                        <a:solidFill>
                          <a:schemeClr val="dk1"/>
                        </a:solidFill>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fr">
                          <a:solidFill>
                            <a:schemeClr val="dk1"/>
                          </a:solidFill>
                        </a:rPr>
                        <a:t>Loisir / Compétition</a:t>
                      </a:r>
                      <a:endParaRPr>
                        <a:solidFill>
                          <a:schemeClr val="dk1"/>
                        </a:solidFill>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fr">
                          <a:solidFill>
                            <a:schemeClr val="dk1"/>
                          </a:solidFill>
                        </a:rPr>
                        <a:t>Ballet avec les exigences de la Compétition </a:t>
                      </a:r>
                      <a:endParaRPr>
                        <a:solidFill>
                          <a:schemeClr val="dk1"/>
                        </a:solidFill>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r h="414475">
                <a:tc>
                  <a:txBody>
                    <a:bodyPr/>
                    <a:lstStyle/>
                    <a:p>
                      <a:pPr indent="0" lvl="0" marL="0" rtl="0" algn="l">
                        <a:spcBef>
                          <a:spcPts val="0"/>
                        </a:spcBef>
                        <a:spcAft>
                          <a:spcPts val="0"/>
                        </a:spcAft>
                        <a:buNone/>
                      </a:pPr>
                      <a:r>
                        <a:rPr lang="fr">
                          <a:solidFill>
                            <a:schemeClr val="dk1"/>
                          </a:solidFill>
                        </a:rPr>
                        <a:t>Séniors</a:t>
                      </a:r>
                      <a:endParaRPr>
                        <a:solidFill>
                          <a:schemeClr val="dk1"/>
                        </a:solidFill>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fr">
                          <a:solidFill>
                            <a:schemeClr val="dk1"/>
                          </a:solidFill>
                        </a:rPr>
                        <a:t>19 et +</a:t>
                      </a:r>
                      <a:endParaRPr>
                        <a:solidFill>
                          <a:schemeClr val="dk1"/>
                        </a:solidFill>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fr">
                          <a:solidFill>
                            <a:schemeClr val="dk1"/>
                          </a:solidFill>
                        </a:rPr>
                        <a:t>Loisir / Compétition</a:t>
                      </a:r>
                      <a:endParaRPr>
                        <a:solidFill>
                          <a:schemeClr val="dk1"/>
                        </a:solidFill>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fr">
                          <a:solidFill>
                            <a:schemeClr val="dk1"/>
                          </a:solidFill>
                        </a:rPr>
                        <a:t>Ballet avec les exigences de la Compétition </a:t>
                      </a:r>
                      <a:endParaRPr>
                        <a:solidFill>
                          <a:schemeClr val="dk1"/>
                        </a:solidFill>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r h="414475">
                <a:tc>
                  <a:txBody>
                    <a:bodyPr/>
                    <a:lstStyle/>
                    <a:p>
                      <a:pPr indent="0" lvl="0" marL="0" rtl="0" algn="l">
                        <a:spcBef>
                          <a:spcPts val="0"/>
                        </a:spcBef>
                        <a:spcAft>
                          <a:spcPts val="0"/>
                        </a:spcAft>
                        <a:buNone/>
                      </a:pPr>
                      <a:r>
                        <a:rPr lang="fr">
                          <a:solidFill>
                            <a:schemeClr val="dk1"/>
                          </a:solidFill>
                        </a:rPr>
                        <a:t>Master</a:t>
                      </a:r>
                      <a:endParaRPr>
                        <a:solidFill>
                          <a:schemeClr val="dk1"/>
                        </a:solidFill>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fr">
                          <a:solidFill>
                            <a:schemeClr val="dk1"/>
                          </a:solidFill>
                        </a:rPr>
                        <a:t>25 et +</a:t>
                      </a:r>
                      <a:endParaRPr>
                        <a:solidFill>
                          <a:schemeClr val="dk1"/>
                        </a:solidFill>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fr">
                          <a:solidFill>
                            <a:schemeClr val="dk1"/>
                          </a:solidFill>
                        </a:rPr>
                        <a:t>Loisir / Compétition</a:t>
                      </a:r>
                      <a:endParaRPr>
                        <a:solidFill>
                          <a:schemeClr val="dk1"/>
                        </a:solidFill>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fr">
                          <a:solidFill>
                            <a:schemeClr val="dk1"/>
                          </a:solidFill>
                        </a:rPr>
                        <a:t>Ballet avec les exigences de la Compétition </a:t>
                      </a:r>
                      <a:endParaRPr>
                        <a:solidFill>
                          <a:schemeClr val="dk1"/>
                        </a:solidFill>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r h="414475">
                <a:tc>
                  <a:txBody>
                    <a:bodyPr/>
                    <a:lstStyle/>
                    <a:p>
                      <a:pPr indent="0" lvl="0" marL="0" rtl="0" algn="l">
                        <a:spcBef>
                          <a:spcPts val="0"/>
                        </a:spcBef>
                        <a:spcAft>
                          <a:spcPts val="0"/>
                        </a:spcAft>
                        <a:buNone/>
                      </a:pPr>
                      <a:r>
                        <a:rPr lang="fr">
                          <a:solidFill>
                            <a:schemeClr val="dk1"/>
                          </a:solidFill>
                        </a:rPr>
                        <a:t>Adultes</a:t>
                      </a:r>
                      <a:endParaRPr>
                        <a:solidFill>
                          <a:schemeClr val="dk1"/>
                        </a:solidFill>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fr">
                          <a:solidFill>
                            <a:schemeClr val="dk1"/>
                          </a:solidFill>
                        </a:rPr>
                        <a:t>18 et +</a:t>
                      </a:r>
                      <a:endParaRPr>
                        <a:solidFill>
                          <a:schemeClr val="dk1"/>
                        </a:solidFill>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fr">
                          <a:solidFill>
                            <a:schemeClr val="dk1"/>
                          </a:solidFill>
                        </a:rPr>
                        <a:t>Loisir/ </a:t>
                      </a:r>
                      <a:endParaRPr>
                        <a:solidFill>
                          <a:schemeClr val="dk1"/>
                        </a:solidFill>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fr">
                          <a:solidFill>
                            <a:schemeClr val="dk1"/>
                          </a:solidFill>
                        </a:rPr>
                        <a:t>Découverte de </a:t>
                      </a:r>
                      <a:r>
                        <a:rPr lang="fr">
                          <a:solidFill>
                            <a:schemeClr val="dk1"/>
                          </a:solidFill>
                        </a:rPr>
                        <a:t>la natation</a:t>
                      </a:r>
                      <a:r>
                        <a:rPr lang="fr">
                          <a:solidFill>
                            <a:schemeClr val="dk1"/>
                          </a:solidFill>
                        </a:rPr>
                        <a:t> artistique et création de Ballet</a:t>
                      </a:r>
                      <a:endParaRPr>
                        <a:solidFill>
                          <a:schemeClr val="dk1"/>
                        </a:solidFill>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15"/>
          <p:cNvSpPr txBox="1"/>
          <p:nvPr>
            <p:ph type="title"/>
          </p:nvPr>
        </p:nvSpPr>
        <p:spPr>
          <a:xfrm>
            <a:off x="311700" y="21877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b="1" lang="fr" sz="1920" u="sng"/>
              <a:t>Recettes pour un bon entraînement </a:t>
            </a:r>
            <a:endParaRPr b="1" sz="1920" u="sng"/>
          </a:p>
          <a:p>
            <a:pPr indent="0" lvl="0" marL="0" rtl="0" algn="ctr">
              <a:spcBef>
                <a:spcPts val="0"/>
              </a:spcBef>
              <a:spcAft>
                <a:spcPts val="0"/>
              </a:spcAft>
              <a:buSzPts val="990"/>
              <a:buNone/>
            </a:pPr>
            <a:r>
              <a:rPr b="1" lang="fr" sz="1920" u="sng"/>
              <a:t>(particulièrement poussins et têtards)</a:t>
            </a:r>
            <a:endParaRPr b="1" sz="1920" u="sng"/>
          </a:p>
          <a:p>
            <a:pPr indent="0" lvl="0" marL="0" rtl="0" algn="l">
              <a:spcBef>
                <a:spcPts val="0"/>
              </a:spcBef>
              <a:spcAft>
                <a:spcPts val="0"/>
              </a:spcAft>
              <a:buSzPts val="990"/>
              <a:buNone/>
            </a:pPr>
            <a:r>
              <a:t/>
            </a:r>
            <a:endParaRPr sz="2520"/>
          </a:p>
        </p:txBody>
      </p:sp>
      <p:sp>
        <p:nvSpPr>
          <p:cNvPr id="70" name="Google Shape;70;p15"/>
          <p:cNvSpPr txBox="1"/>
          <p:nvPr>
            <p:ph idx="1" type="body"/>
          </p:nvPr>
        </p:nvSpPr>
        <p:spPr>
          <a:xfrm>
            <a:off x="215850" y="982825"/>
            <a:ext cx="8842500" cy="4122000"/>
          </a:xfrm>
          <a:prstGeom prst="rect">
            <a:avLst/>
          </a:prstGeom>
        </p:spPr>
        <p:txBody>
          <a:bodyPr anchorCtr="0" anchor="t" bIns="91425" lIns="91425" spcFirstLastPara="1" rIns="91425" wrap="square" tIns="91425">
            <a:noAutofit/>
          </a:bodyPr>
          <a:lstStyle/>
          <a:p>
            <a:pPr indent="-318602" lvl="0" marL="457200" rtl="0" algn="just">
              <a:lnSpc>
                <a:spcPct val="105000"/>
              </a:lnSpc>
              <a:spcBef>
                <a:spcPts val="0"/>
              </a:spcBef>
              <a:spcAft>
                <a:spcPts val="0"/>
              </a:spcAft>
              <a:buClr>
                <a:schemeClr val="dk1"/>
              </a:buClr>
              <a:buSzPts val="1417"/>
              <a:buChar char="●"/>
            </a:pPr>
            <a:r>
              <a:rPr lang="fr" sz="1417">
                <a:solidFill>
                  <a:schemeClr val="dk1"/>
                </a:solidFill>
              </a:rPr>
              <a:t>Arriver 10 minutes avant pour avoir le temps de se préparer (ainsi pouvoir démarrer le cours à l’heure)</a:t>
            </a:r>
            <a:endParaRPr sz="1417">
              <a:solidFill>
                <a:schemeClr val="dk1"/>
              </a:solidFill>
            </a:endParaRPr>
          </a:p>
          <a:p>
            <a:pPr indent="-318602" lvl="0" marL="457200" rtl="0" algn="just">
              <a:lnSpc>
                <a:spcPct val="105000"/>
              </a:lnSpc>
              <a:spcBef>
                <a:spcPts val="0"/>
              </a:spcBef>
              <a:spcAft>
                <a:spcPts val="0"/>
              </a:spcAft>
              <a:buClr>
                <a:schemeClr val="dk1"/>
              </a:buClr>
              <a:buSzPts val="1417"/>
              <a:buChar char="●"/>
            </a:pPr>
            <a:r>
              <a:rPr lang="fr" sz="1417">
                <a:solidFill>
                  <a:schemeClr val="dk1"/>
                </a:solidFill>
              </a:rPr>
              <a:t>B</a:t>
            </a:r>
            <a:r>
              <a:rPr lang="fr" sz="1417">
                <a:solidFill>
                  <a:schemeClr val="dk1"/>
                </a:solidFill>
              </a:rPr>
              <a:t>ien goûter avant l’entraînement</a:t>
            </a:r>
            <a:endParaRPr sz="1417">
              <a:solidFill>
                <a:schemeClr val="dk1"/>
              </a:solidFill>
            </a:endParaRPr>
          </a:p>
          <a:p>
            <a:pPr indent="-318602" lvl="2" marL="1371600" rtl="0" algn="just">
              <a:lnSpc>
                <a:spcPct val="105000"/>
              </a:lnSpc>
              <a:spcBef>
                <a:spcPts val="0"/>
              </a:spcBef>
              <a:spcAft>
                <a:spcPts val="0"/>
              </a:spcAft>
              <a:buClr>
                <a:schemeClr val="dk1"/>
              </a:buClr>
              <a:buSzPts val="1417"/>
              <a:buChar char="■"/>
            </a:pPr>
            <a:r>
              <a:t/>
            </a:r>
            <a:endParaRPr sz="1417">
              <a:solidFill>
                <a:schemeClr val="dk1"/>
              </a:solidFill>
            </a:endParaRPr>
          </a:p>
          <a:p>
            <a:pPr indent="-318602" lvl="0" marL="457200" rtl="0" algn="just">
              <a:lnSpc>
                <a:spcPct val="105000"/>
              </a:lnSpc>
              <a:spcBef>
                <a:spcPts val="0"/>
              </a:spcBef>
              <a:spcAft>
                <a:spcPts val="0"/>
              </a:spcAft>
              <a:buClr>
                <a:schemeClr val="dk1"/>
              </a:buClr>
              <a:buSzPts val="1417"/>
              <a:buChar char="●"/>
            </a:pPr>
            <a:r>
              <a:rPr lang="fr" sz="1417">
                <a:solidFill>
                  <a:schemeClr val="dk1"/>
                </a:solidFill>
              </a:rPr>
              <a:t>Matériels :</a:t>
            </a:r>
            <a:endParaRPr sz="1417">
              <a:solidFill>
                <a:schemeClr val="dk1"/>
              </a:solidFill>
            </a:endParaRPr>
          </a:p>
          <a:p>
            <a:pPr indent="-306537" lvl="1" marL="914400" rtl="0" algn="just">
              <a:lnSpc>
                <a:spcPct val="105000"/>
              </a:lnSpc>
              <a:spcBef>
                <a:spcPts val="0"/>
              </a:spcBef>
              <a:spcAft>
                <a:spcPts val="0"/>
              </a:spcAft>
              <a:buClr>
                <a:schemeClr val="dk1"/>
              </a:buClr>
              <a:buSzPts val="1227"/>
              <a:buChar char="○"/>
            </a:pPr>
            <a:r>
              <a:rPr lang="fr" sz="1227">
                <a:solidFill>
                  <a:schemeClr val="dk1"/>
                </a:solidFill>
              </a:rPr>
              <a:t>M</a:t>
            </a:r>
            <a:r>
              <a:rPr lang="fr" sz="1227">
                <a:solidFill>
                  <a:schemeClr val="dk1"/>
                </a:solidFill>
              </a:rPr>
              <a:t>aillot de bain 1 pièce sans jupe</a:t>
            </a:r>
            <a:endParaRPr sz="1227">
              <a:solidFill>
                <a:schemeClr val="dk1"/>
              </a:solidFill>
            </a:endParaRPr>
          </a:p>
          <a:p>
            <a:pPr indent="-306537" lvl="1" marL="914400" rtl="0" algn="just">
              <a:lnSpc>
                <a:spcPct val="105000"/>
              </a:lnSpc>
              <a:spcBef>
                <a:spcPts val="0"/>
              </a:spcBef>
              <a:spcAft>
                <a:spcPts val="0"/>
              </a:spcAft>
              <a:buClr>
                <a:schemeClr val="dk1"/>
              </a:buClr>
              <a:buSzPts val="1227"/>
              <a:buChar char="○"/>
            </a:pPr>
            <a:r>
              <a:rPr lang="fr" sz="1227">
                <a:solidFill>
                  <a:schemeClr val="dk1"/>
                </a:solidFill>
              </a:rPr>
              <a:t>U</a:t>
            </a:r>
            <a:r>
              <a:rPr lang="fr" sz="1227">
                <a:solidFill>
                  <a:schemeClr val="dk1"/>
                </a:solidFill>
              </a:rPr>
              <a:t>ne petite combinaison pour les plus frileux </a:t>
            </a:r>
            <a:endParaRPr sz="1227">
              <a:solidFill>
                <a:schemeClr val="dk1"/>
              </a:solidFill>
            </a:endParaRPr>
          </a:p>
          <a:p>
            <a:pPr indent="-306537" lvl="1" marL="914400" rtl="0" algn="just">
              <a:lnSpc>
                <a:spcPct val="105000"/>
              </a:lnSpc>
              <a:spcBef>
                <a:spcPts val="0"/>
              </a:spcBef>
              <a:spcAft>
                <a:spcPts val="0"/>
              </a:spcAft>
              <a:buClr>
                <a:schemeClr val="dk1"/>
              </a:buClr>
              <a:buSzPts val="1227"/>
              <a:buChar char="○"/>
            </a:pPr>
            <a:r>
              <a:rPr lang="fr" sz="1227">
                <a:solidFill>
                  <a:schemeClr val="dk1"/>
                </a:solidFill>
              </a:rPr>
              <a:t>un bonnet en </a:t>
            </a:r>
            <a:r>
              <a:rPr lang="fr" sz="1227" u="sng">
                <a:solidFill>
                  <a:schemeClr val="dk1"/>
                </a:solidFill>
              </a:rPr>
              <a:t>silicone </a:t>
            </a:r>
            <a:endParaRPr sz="1227" u="sng">
              <a:solidFill>
                <a:schemeClr val="dk1"/>
              </a:solidFill>
            </a:endParaRPr>
          </a:p>
          <a:p>
            <a:pPr indent="-306537" lvl="1" marL="914400" rtl="0" algn="just">
              <a:lnSpc>
                <a:spcPct val="105000"/>
              </a:lnSpc>
              <a:spcBef>
                <a:spcPts val="0"/>
              </a:spcBef>
              <a:spcAft>
                <a:spcPts val="0"/>
              </a:spcAft>
              <a:buClr>
                <a:schemeClr val="dk1"/>
              </a:buClr>
              <a:buSzPts val="1227"/>
              <a:buChar char="○"/>
            </a:pPr>
            <a:r>
              <a:rPr lang="fr" sz="1227">
                <a:solidFill>
                  <a:schemeClr val="dk1"/>
                </a:solidFill>
              </a:rPr>
              <a:t>Lunettes et pince-nez</a:t>
            </a:r>
            <a:endParaRPr sz="1227">
              <a:solidFill>
                <a:schemeClr val="dk1"/>
              </a:solidFill>
            </a:endParaRPr>
          </a:p>
          <a:p>
            <a:pPr indent="-306537" lvl="1" marL="914400" rtl="0" algn="just">
              <a:lnSpc>
                <a:spcPct val="105000"/>
              </a:lnSpc>
              <a:spcBef>
                <a:spcPts val="0"/>
              </a:spcBef>
              <a:spcAft>
                <a:spcPts val="0"/>
              </a:spcAft>
              <a:buClr>
                <a:schemeClr val="dk1"/>
              </a:buClr>
              <a:buSzPts val="1227"/>
              <a:buChar char="○"/>
            </a:pPr>
            <a:r>
              <a:rPr lang="fr" sz="1227">
                <a:solidFill>
                  <a:schemeClr val="dk1"/>
                </a:solidFill>
              </a:rPr>
              <a:t>Une petite gourde</a:t>
            </a:r>
            <a:endParaRPr sz="1227">
              <a:solidFill>
                <a:schemeClr val="dk1"/>
              </a:solidFill>
            </a:endParaRPr>
          </a:p>
          <a:p>
            <a:pPr indent="-306537" lvl="2" marL="1371600" rtl="0" algn="just">
              <a:lnSpc>
                <a:spcPct val="105000"/>
              </a:lnSpc>
              <a:spcBef>
                <a:spcPts val="0"/>
              </a:spcBef>
              <a:spcAft>
                <a:spcPts val="0"/>
              </a:spcAft>
              <a:buClr>
                <a:schemeClr val="dk1"/>
              </a:buClr>
              <a:buSzPts val="1227"/>
              <a:buChar char="■"/>
            </a:pPr>
            <a:r>
              <a:t/>
            </a:r>
            <a:endParaRPr sz="1227">
              <a:solidFill>
                <a:schemeClr val="dk1"/>
              </a:solidFill>
            </a:endParaRPr>
          </a:p>
          <a:p>
            <a:pPr indent="-318602" lvl="0" marL="457200" rtl="0" algn="just">
              <a:lnSpc>
                <a:spcPct val="105000"/>
              </a:lnSpc>
              <a:spcBef>
                <a:spcPts val="0"/>
              </a:spcBef>
              <a:spcAft>
                <a:spcPts val="0"/>
              </a:spcAft>
              <a:buClr>
                <a:schemeClr val="dk1"/>
              </a:buClr>
              <a:buSzPts val="1417"/>
              <a:buChar char="●"/>
            </a:pPr>
            <a:r>
              <a:rPr lang="fr" sz="1417">
                <a:solidFill>
                  <a:schemeClr val="dk1"/>
                </a:solidFill>
              </a:rPr>
              <a:t>10 à 15 minutes après la fin de l’entraînement, récupérer les enfants </a:t>
            </a:r>
            <a:r>
              <a:rPr b="1" lang="fr" sz="1417">
                <a:solidFill>
                  <a:schemeClr val="dk1"/>
                </a:solidFill>
              </a:rPr>
              <a:t>devant la porte à pied </a:t>
            </a:r>
            <a:r>
              <a:rPr lang="fr" sz="1417">
                <a:solidFill>
                  <a:schemeClr val="dk1"/>
                </a:solidFill>
              </a:rPr>
              <a:t>(</a:t>
            </a:r>
            <a:r>
              <a:rPr lang="fr" sz="1417">
                <a:solidFill>
                  <a:schemeClr val="dk1"/>
                </a:solidFill>
              </a:rPr>
              <a:t> il n’est pas autorisé par le centre nautique d’utiliser la voie de sécurité “pompiers” pour venir en voiture, sauf cas exceptionnel). 		Merci de respecter la consigne.</a:t>
            </a:r>
            <a:endParaRPr sz="1417">
              <a:solidFill>
                <a:schemeClr val="dk1"/>
              </a:solidFill>
            </a:endParaRPr>
          </a:p>
          <a:p>
            <a:pPr indent="-306537" lvl="1" marL="914400" rtl="0" algn="just">
              <a:lnSpc>
                <a:spcPct val="105000"/>
              </a:lnSpc>
              <a:spcBef>
                <a:spcPts val="0"/>
              </a:spcBef>
              <a:spcAft>
                <a:spcPts val="0"/>
              </a:spcAft>
              <a:buClr>
                <a:schemeClr val="dk1"/>
              </a:buClr>
              <a:buSzPts val="1227"/>
              <a:buChar char="○"/>
            </a:pPr>
            <a:r>
              <a:rPr b="1" lang="fr" sz="1227">
                <a:solidFill>
                  <a:schemeClr val="dk1"/>
                </a:solidFill>
              </a:rPr>
              <a:t>Il y a toujours un adulte qui assure la sortie des enfants</a:t>
            </a:r>
            <a:endParaRPr b="1" sz="1227">
              <a:solidFill>
                <a:schemeClr val="dk1"/>
              </a:solidFill>
            </a:endParaRPr>
          </a:p>
          <a:p>
            <a:pPr indent="-306537" lvl="2" marL="1371600" rtl="0" algn="just">
              <a:lnSpc>
                <a:spcPct val="105000"/>
              </a:lnSpc>
              <a:spcBef>
                <a:spcPts val="0"/>
              </a:spcBef>
              <a:spcAft>
                <a:spcPts val="0"/>
              </a:spcAft>
              <a:buClr>
                <a:schemeClr val="dk1"/>
              </a:buClr>
              <a:buSzPts val="1227"/>
              <a:buChar char="■"/>
            </a:pPr>
            <a:r>
              <a:t/>
            </a:r>
            <a:endParaRPr b="1" sz="1227">
              <a:solidFill>
                <a:schemeClr val="dk1"/>
              </a:solidFill>
            </a:endParaRPr>
          </a:p>
          <a:p>
            <a:pPr indent="-318602" lvl="0" marL="457200" rtl="0" algn="just">
              <a:lnSpc>
                <a:spcPct val="105000"/>
              </a:lnSpc>
              <a:spcBef>
                <a:spcPts val="0"/>
              </a:spcBef>
              <a:spcAft>
                <a:spcPts val="0"/>
              </a:spcAft>
              <a:buClr>
                <a:schemeClr val="dk1"/>
              </a:buClr>
              <a:buSzPts val="1417"/>
              <a:buChar char="●"/>
            </a:pPr>
            <a:r>
              <a:rPr lang="fr" sz="1417">
                <a:solidFill>
                  <a:schemeClr val="dk1"/>
                </a:solidFill>
              </a:rPr>
              <a:t>S</a:t>
            </a:r>
            <a:r>
              <a:rPr lang="fr" sz="1417">
                <a:solidFill>
                  <a:schemeClr val="dk1"/>
                </a:solidFill>
              </a:rPr>
              <a:t>i un enfant a perdu quelque chose et si nous l’avons retrouvé, vous pouvez le récupérer la semaine suivante à la fin de l’entraînement, tout est centralisé dans un sac qui sera mis à la porte de sortie. Merci cependant de bien répéter aux enfants de vérifier leurs sacs avant de sortir.</a:t>
            </a:r>
            <a:endParaRPr sz="1417">
              <a:solidFill>
                <a:schemeClr val="dk1"/>
              </a:solidFill>
            </a:endParaRPr>
          </a:p>
          <a:p>
            <a:pPr indent="0" lvl="0" marL="457200" rtl="0" algn="l">
              <a:lnSpc>
                <a:spcPct val="105000"/>
              </a:lnSpc>
              <a:spcBef>
                <a:spcPts val="1200"/>
              </a:spcBef>
              <a:spcAft>
                <a:spcPts val="0"/>
              </a:spcAft>
              <a:buSzPts val="523"/>
              <a:buNone/>
            </a:pPr>
            <a:r>
              <a:t/>
            </a:r>
            <a:endParaRPr sz="1155"/>
          </a:p>
          <a:p>
            <a:pPr indent="0" lvl="0" marL="0" rtl="0" algn="l">
              <a:lnSpc>
                <a:spcPct val="105000"/>
              </a:lnSpc>
              <a:spcBef>
                <a:spcPts val="1200"/>
              </a:spcBef>
              <a:spcAft>
                <a:spcPts val="1200"/>
              </a:spcAft>
              <a:buSzPts val="523"/>
              <a:buNone/>
            </a:pPr>
            <a:r>
              <a:t/>
            </a:r>
            <a:endParaRPr sz="1155"/>
          </a:p>
        </p:txBody>
      </p:sp>
      <p:pic>
        <p:nvPicPr>
          <p:cNvPr id="71" name="Google Shape;71;p15"/>
          <p:cNvPicPr preferRelativeResize="0"/>
          <p:nvPr/>
        </p:nvPicPr>
        <p:blipFill>
          <a:blip r:embed="rId3">
            <a:alphaModFix/>
          </a:blip>
          <a:stretch>
            <a:fillRect/>
          </a:stretch>
        </p:blipFill>
        <p:spPr>
          <a:xfrm>
            <a:off x="8051595" y="108825"/>
            <a:ext cx="972529" cy="79260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6"/>
          <p:cNvSpPr txBox="1"/>
          <p:nvPr>
            <p:ph type="title"/>
          </p:nvPr>
        </p:nvSpPr>
        <p:spPr>
          <a:xfrm>
            <a:off x="311700" y="147875"/>
            <a:ext cx="3844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 u="sng"/>
              <a:t>Les entra</a:t>
            </a:r>
            <a:r>
              <a:rPr lang="fr" u="sng"/>
              <a:t>înements</a:t>
            </a:r>
            <a:r>
              <a:rPr lang="fr"/>
              <a:t> </a:t>
            </a:r>
            <a:endParaRPr/>
          </a:p>
        </p:txBody>
      </p:sp>
      <p:sp>
        <p:nvSpPr>
          <p:cNvPr id="77" name="Google Shape;77;p16"/>
          <p:cNvSpPr txBox="1"/>
          <p:nvPr>
            <p:ph idx="1" type="body"/>
          </p:nvPr>
        </p:nvSpPr>
        <p:spPr>
          <a:xfrm>
            <a:off x="311706" y="1067117"/>
            <a:ext cx="8250300" cy="3788400"/>
          </a:xfrm>
          <a:prstGeom prst="rect">
            <a:avLst/>
          </a:prstGeom>
        </p:spPr>
        <p:txBody>
          <a:bodyPr anchorCtr="0" anchor="t" bIns="91425" lIns="91425" spcFirstLastPara="1" rIns="91425" wrap="square" tIns="91425">
            <a:noAutofit/>
          </a:bodyPr>
          <a:lstStyle/>
          <a:p>
            <a:pPr indent="0" lvl="0" marL="0" rtl="0" algn="l">
              <a:lnSpc>
                <a:spcPct val="105000"/>
              </a:lnSpc>
              <a:spcBef>
                <a:spcPts val="0"/>
              </a:spcBef>
              <a:spcAft>
                <a:spcPts val="0"/>
              </a:spcAft>
              <a:buSzPts val="688"/>
              <a:buNone/>
            </a:pPr>
            <a:r>
              <a:rPr lang="fr" sz="1225">
                <a:solidFill>
                  <a:schemeClr val="dk1"/>
                </a:solidFill>
                <a:highlight>
                  <a:schemeClr val="lt1"/>
                </a:highlight>
              </a:rPr>
              <a:t>Entra</a:t>
            </a:r>
            <a:r>
              <a:rPr lang="fr" sz="1225">
                <a:solidFill>
                  <a:schemeClr val="dk1"/>
                </a:solidFill>
                <a:highlight>
                  <a:schemeClr val="lt1"/>
                </a:highlight>
              </a:rPr>
              <a:t>înements PPG ( Préparation Physique Générale) :</a:t>
            </a:r>
            <a:endParaRPr sz="1225">
              <a:solidFill>
                <a:schemeClr val="dk1"/>
              </a:solidFill>
              <a:highlight>
                <a:schemeClr val="lt1"/>
              </a:highlight>
            </a:endParaRPr>
          </a:p>
          <a:p>
            <a:pPr indent="-306387" lvl="0" marL="457200" rtl="0" algn="l">
              <a:lnSpc>
                <a:spcPct val="105000"/>
              </a:lnSpc>
              <a:spcBef>
                <a:spcPts val="1200"/>
              </a:spcBef>
              <a:spcAft>
                <a:spcPts val="0"/>
              </a:spcAft>
              <a:buClr>
                <a:schemeClr val="dk1"/>
              </a:buClr>
              <a:buSzPts val="1225"/>
              <a:buChar char="●"/>
            </a:pPr>
            <a:r>
              <a:rPr lang="fr" sz="1225">
                <a:solidFill>
                  <a:schemeClr val="dk1"/>
                </a:solidFill>
                <a:highlight>
                  <a:schemeClr val="lt1"/>
                </a:highlight>
              </a:rPr>
              <a:t>Postures, pointes de pieds, grand écart, souplesse articulaire (épaules, poignets…)</a:t>
            </a:r>
            <a:endParaRPr sz="1225">
              <a:solidFill>
                <a:schemeClr val="dk1"/>
              </a:solidFill>
              <a:highlight>
                <a:schemeClr val="lt1"/>
              </a:highlight>
            </a:endParaRPr>
          </a:p>
          <a:p>
            <a:pPr indent="-306387" lvl="0" marL="457200" rtl="0" algn="l">
              <a:lnSpc>
                <a:spcPct val="105000"/>
              </a:lnSpc>
              <a:spcBef>
                <a:spcPts val="0"/>
              </a:spcBef>
              <a:spcAft>
                <a:spcPts val="0"/>
              </a:spcAft>
              <a:buClr>
                <a:schemeClr val="dk1"/>
              </a:buClr>
              <a:buSzPts val="1225"/>
              <a:buChar char="●"/>
            </a:pPr>
            <a:r>
              <a:rPr lang="fr" sz="1225">
                <a:solidFill>
                  <a:schemeClr val="dk1"/>
                </a:solidFill>
                <a:highlight>
                  <a:schemeClr val="lt1"/>
                </a:highlight>
              </a:rPr>
              <a:t>Renforcement musculaire, Explosivité, Gainage </a:t>
            </a:r>
            <a:endParaRPr sz="1225">
              <a:solidFill>
                <a:schemeClr val="dk1"/>
              </a:solidFill>
              <a:highlight>
                <a:schemeClr val="lt1"/>
              </a:highlight>
            </a:endParaRPr>
          </a:p>
          <a:p>
            <a:pPr indent="-306387" lvl="0" marL="457200" rtl="0" algn="l">
              <a:lnSpc>
                <a:spcPct val="105000"/>
              </a:lnSpc>
              <a:spcBef>
                <a:spcPts val="0"/>
              </a:spcBef>
              <a:spcAft>
                <a:spcPts val="0"/>
              </a:spcAft>
              <a:buClr>
                <a:schemeClr val="dk1"/>
              </a:buClr>
              <a:buSzPts val="1225"/>
              <a:buChar char="●"/>
            </a:pPr>
            <a:r>
              <a:rPr lang="fr" sz="1225">
                <a:solidFill>
                  <a:schemeClr val="dk1"/>
                </a:solidFill>
                <a:highlight>
                  <a:schemeClr val="lt1"/>
                </a:highlight>
              </a:rPr>
              <a:t>Apprentissage et révision de la chorégraphie</a:t>
            </a:r>
            <a:endParaRPr sz="1225">
              <a:solidFill>
                <a:schemeClr val="dk1"/>
              </a:solidFill>
              <a:highlight>
                <a:schemeClr val="lt1"/>
              </a:highlight>
            </a:endParaRPr>
          </a:p>
          <a:p>
            <a:pPr indent="-306387" lvl="0" marL="457200" rtl="0" algn="l">
              <a:lnSpc>
                <a:spcPct val="105000"/>
              </a:lnSpc>
              <a:spcBef>
                <a:spcPts val="0"/>
              </a:spcBef>
              <a:spcAft>
                <a:spcPts val="0"/>
              </a:spcAft>
              <a:buClr>
                <a:schemeClr val="dk1"/>
              </a:buClr>
              <a:buSzPts val="1225"/>
              <a:buChar char="●"/>
            </a:pPr>
            <a:r>
              <a:rPr lang="fr" sz="1225">
                <a:solidFill>
                  <a:schemeClr val="dk1"/>
                </a:solidFill>
                <a:highlight>
                  <a:schemeClr val="lt1"/>
                </a:highlight>
              </a:rPr>
              <a:t>Apprentissage de danses</a:t>
            </a:r>
            <a:endParaRPr sz="1225">
              <a:solidFill>
                <a:schemeClr val="dk1"/>
              </a:solidFill>
              <a:highlight>
                <a:schemeClr val="lt1"/>
              </a:highlight>
            </a:endParaRPr>
          </a:p>
          <a:p>
            <a:pPr indent="0" lvl="0" marL="0" rtl="0" algn="l">
              <a:lnSpc>
                <a:spcPct val="105000"/>
              </a:lnSpc>
              <a:spcBef>
                <a:spcPts val="1200"/>
              </a:spcBef>
              <a:spcAft>
                <a:spcPts val="0"/>
              </a:spcAft>
              <a:buSzPts val="688"/>
              <a:buNone/>
            </a:pPr>
            <a:r>
              <a:rPr lang="fr" sz="1225">
                <a:solidFill>
                  <a:schemeClr val="dk1"/>
                </a:solidFill>
                <a:highlight>
                  <a:schemeClr val="lt1"/>
                </a:highlight>
              </a:rPr>
              <a:t>Entraînements Technique : </a:t>
            </a:r>
            <a:endParaRPr sz="1225">
              <a:solidFill>
                <a:schemeClr val="dk1"/>
              </a:solidFill>
              <a:highlight>
                <a:schemeClr val="lt1"/>
              </a:highlight>
            </a:endParaRPr>
          </a:p>
          <a:p>
            <a:pPr indent="-306387" lvl="0" marL="457200" rtl="0" algn="l">
              <a:lnSpc>
                <a:spcPct val="105000"/>
              </a:lnSpc>
              <a:spcBef>
                <a:spcPts val="1200"/>
              </a:spcBef>
              <a:spcAft>
                <a:spcPts val="0"/>
              </a:spcAft>
              <a:buClr>
                <a:schemeClr val="dk1"/>
              </a:buClr>
              <a:buSzPts val="1225"/>
              <a:buChar char="●"/>
            </a:pPr>
            <a:r>
              <a:rPr lang="fr" sz="1225">
                <a:solidFill>
                  <a:schemeClr val="dk1"/>
                </a:solidFill>
                <a:highlight>
                  <a:schemeClr val="lt1"/>
                </a:highlight>
              </a:rPr>
              <a:t>Mouvements et figures de natation artistique </a:t>
            </a:r>
            <a:endParaRPr sz="1225">
              <a:solidFill>
                <a:schemeClr val="dk1"/>
              </a:solidFill>
              <a:highlight>
                <a:schemeClr val="lt1"/>
              </a:highlight>
            </a:endParaRPr>
          </a:p>
          <a:p>
            <a:pPr indent="-306387" lvl="0" marL="457200" rtl="0" algn="l">
              <a:lnSpc>
                <a:spcPct val="105000"/>
              </a:lnSpc>
              <a:spcBef>
                <a:spcPts val="0"/>
              </a:spcBef>
              <a:spcAft>
                <a:spcPts val="0"/>
              </a:spcAft>
              <a:buClr>
                <a:schemeClr val="dk1"/>
              </a:buClr>
              <a:buSzPts val="1225"/>
              <a:buChar char="●"/>
            </a:pPr>
            <a:r>
              <a:rPr lang="fr" sz="1225">
                <a:solidFill>
                  <a:schemeClr val="dk1"/>
                </a:solidFill>
                <a:highlight>
                  <a:schemeClr val="lt1"/>
                </a:highlight>
              </a:rPr>
              <a:t>Renforcement des bases</a:t>
            </a:r>
            <a:endParaRPr sz="1225">
              <a:solidFill>
                <a:schemeClr val="dk1"/>
              </a:solidFill>
              <a:highlight>
                <a:schemeClr val="lt1"/>
              </a:highlight>
            </a:endParaRPr>
          </a:p>
          <a:p>
            <a:pPr indent="-306387" lvl="0" marL="457200" rtl="0" algn="l">
              <a:lnSpc>
                <a:spcPct val="105000"/>
              </a:lnSpc>
              <a:spcBef>
                <a:spcPts val="0"/>
              </a:spcBef>
              <a:spcAft>
                <a:spcPts val="0"/>
              </a:spcAft>
              <a:buClr>
                <a:schemeClr val="dk1"/>
              </a:buClr>
              <a:buSzPts val="1225"/>
              <a:buChar char="●"/>
            </a:pPr>
            <a:r>
              <a:rPr lang="fr" sz="1225">
                <a:solidFill>
                  <a:schemeClr val="dk1"/>
                </a:solidFill>
                <a:highlight>
                  <a:schemeClr val="lt1"/>
                </a:highlight>
              </a:rPr>
              <a:t>Postures et sensations dans l'eau </a:t>
            </a:r>
            <a:endParaRPr sz="1225">
              <a:solidFill>
                <a:schemeClr val="dk1"/>
              </a:solidFill>
              <a:highlight>
                <a:schemeClr val="lt1"/>
              </a:highlight>
            </a:endParaRPr>
          </a:p>
          <a:p>
            <a:pPr indent="0" lvl="0" marL="0" rtl="0" algn="l">
              <a:lnSpc>
                <a:spcPct val="105000"/>
              </a:lnSpc>
              <a:spcBef>
                <a:spcPts val="1200"/>
              </a:spcBef>
              <a:spcAft>
                <a:spcPts val="0"/>
              </a:spcAft>
              <a:buSzPts val="688"/>
              <a:buNone/>
            </a:pPr>
            <a:r>
              <a:rPr lang="fr" sz="1225">
                <a:solidFill>
                  <a:schemeClr val="dk1"/>
                </a:solidFill>
                <a:highlight>
                  <a:schemeClr val="lt1"/>
                </a:highlight>
              </a:rPr>
              <a:t>Entraînements Ballet : </a:t>
            </a:r>
            <a:r>
              <a:rPr b="1" lang="fr" sz="1350" u="sng">
                <a:solidFill>
                  <a:srgbClr val="980000"/>
                </a:solidFill>
                <a:highlight>
                  <a:schemeClr val="lt1"/>
                </a:highlight>
              </a:rPr>
              <a:t>Obligatoire</a:t>
            </a:r>
            <a:r>
              <a:rPr lang="fr" sz="1225">
                <a:solidFill>
                  <a:srgbClr val="980000"/>
                </a:solidFill>
                <a:highlight>
                  <a:schemeClr val="lt1"/>
                </a:highlight>
              </a:rPr>
              <a:t> </a:t>
            </a:r>
            <a:endParaRPr sz="1225">
              <a:solidFill>
                <a:srgbClr val="980000"/>
              </a:solidFill>
              <a:highlight>
                <a:schemeClr val="lt1"/>
              </a:highlight>
            </a:endParaRPr>
          </a:p>
          <a:p>
            <a:pPr indent="-306387" lvl="0" marL="457200" rtl="0" algn="l">
              <a:lnSpc>
                <a:spcPct val="105000"/>
              </a:lnSpc>
              <a:spcBef>
                <a:spcPts val="1200"/>
              </a:spcBef>
              <a:spcAft>
                <a:spcPts val="0"/>
              </a:spcAft>
              <a:buClr>
                <a:schemeClr val="dk1"/>
              </a:buClr>
              <a:buSzPts val="1225"/>
              <a:buChar char="●"/>
            </a:pPr>
            <a:r>
              <a:rPr lang="fr" sz="1225">
                <a:solidFill>
                  <a:schemeClr val="dk1"/>
                </a:solidFill>
                <a:highlight>
                  <a:schemeClr val="lt1"/>
                </a:highlight>
              </a:rPr>
              <a:t>Création chorégraphie </a:t>
            </a:r>
            <a:endParaRPr sz="1225">
              <a:solidFill>
                <a:schemeClr val="dk1"/>
              </a:solidFill>
              <a:highlight>
                <a:schemeClr val="lt1"/>
              </a:highlight>
            </a:endParaRPr>
          </a:p>
          <a:p>
            <a:pPr indent="-306387" lvl="0" marL="457200" rtl="0" algn="l">
              <a:lnSpc>
                <a:spcPct val="105000"/>
              </a:lnSpc>
              <a:spcBef>
                <a:spcPts val="0"/>
              </a:spcBef>
              <a:spcAft>
                <a:spcPts val="0"/>
              </a:spcAft>
              <a:buClr>
                <a:schemeClr val="dk1"/>
              </a:buClr>
              <a:buSzPts val="1225"/>
              <a:buChar char="●"/>
            </a:pPr>
            <a:r>
              <a:rPr lang="fr" sz="1225">
                <a:solidFill>
                  <a:schemeClr val="dk1"/>
                </a:solidFill>
                <a:highlight>
                  <a:schemeClr val="lt1"/>
                </a:highlight>
              </a:rPr>
              <a:t>Répétition avec et sans musique </a:t>
            </a:r>
            <a:endParaRPr sz="1225">
              <a:solidFill>
                <a:schemeClr val="dk1"/>
              </a:solidFill>
              <a:highlight>
                <a:schemeClr val="lt1"/>
              </a:highlight>
            </a:endParaRPr>
          </a:p>
          <a:p>
            <a:pPr indent="0" lvl="0" marL="0" rtl="0" algn="l">
              <a:lnSpc>
                <a:spcPct val="105000"/>
              </a:lnSpc>
              <a:spcBef>
                <a:spcPts val="1200"/>
              </a:spcBef>
              <a:spcAft>
                <a:spcPts val="0"/>
              </a:spcAft>
              <a:buSzPts val="688"/>
              <a:buNone/>
            </a:pPr>
            <a:r>
              <a:t/>
            </a:r>
            <a:endParaRPr sz="1225"/>
          </a:p>
          <a:p>
            <a:pPr indent="0" lvl="0" marL="0" rtl="0" algn="l">
              <a:lnSpc>
                <a:spcPct val="105000"/>
              </a:lnSpc>
              <a:spcBef>
                <a:spcPts val="1200"/>
              </a:spcBef>
              <a:spcAft>
                <a:spcPts val="1200"/>
              </a:spcAft>
              <a:buSzPts val="688"/>
              <a:buNone/>
            </a:pPr>
            <a:r>
              <a:t/>
            </a:r>
            <a:endParaRPr sz="1225"/>
          </a:p>
        </p:txBody>
      </p:sp>
      <p:pic>
        <p:nvPicPr>
          <p:cNvPr id="78" name="Google Shape;78;p16"/>
          <p:cNvPicPr preferRelativeResize="0"/>
          <p:nvPr/>
        </p:nvPicPr>
        <p:blipFill rotWithShape="1">
          <a:blip r:embed="rId3">
            <a:alphaModFix amt="43000"/>
          </a:blip>
          <a:srcRect b="0" l="9306" r="5238" t="0"/>
          <a:stretch/>
        </p:blipFill>
        <p:spPr>
          <a:xfrm>
            <a:off x="5131200" y="1760725"/>
            <a:ext cx="3623100" cy="3094800"/>
          </a:xfrm>
          <a:prstGeom prst="ellipse">
            <a:avLst/>
          </a:prstGeom>
          <a:noFill/>
          <a:ln>
            <a:noFill/>
          </a:ln>
        </p:spPr>
      </p:pic>
      <p:pic>
        <p:nvPicPr>
          <p:cNvPr id="79" name="Google Shape;79;p16"/>
          <p:cNvPicPr preferRelativeResize="0"/>
          <p:nvPr/>
        </p:nvPicPr>
        <p:blipFill>
          <a:blip r:embed="rId4">
            <a:alphaModFix/>
          </a:blip>
          <a:stretch>
            <a:fillRect/>
          </a:stretch>
        </p:blipFill>
        <p:spPr>
          <a:xfrm>
            <a:off x="8051595" y="108825"/>
            <a:ext cx="972529" cy="79260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7"/>
          <p:cNvSpPr txBox="1"/>
          <p:nvPr>
            <p:ph type="title"/>
          </p:nvPr>
        </p:nvSpPr>
        <p:spPr>
          <a:xfrm>
            <a:off x="311700" y="140375"/>
            <a:ext cx="6643200" cy="536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 u="sng"/>
              <a:t>L</a:t>
            </a:r>
            <a:r>
              <a:rPr lang="fr" u="sng"/>
              <a:t>es ENF c’est quoi ? </a:t>
            </a:r>
            <a:endParaRPr u="sng"/>
          </a:p>
        </p:txBody>
      </p:sp>
      <p:sp>
        <p:nvSpPr>
          <p:cNvPr id="85" name="Google Shape;85;p17"/>
          <p:cNvSpPr txBox="1"/>
          <p:nvPr>
            <p:ph idx="1" type="body"/>
          </p:nvPr>
        </p:nvSpPr>
        <p:spPr>
          <a:xfrm>
            <a:off x="3914975" y="901425"/>
            <a:ext cx="5229000" cy="3851700"/>
          </a:xfrm>
          <a:prstGeom prst="rect">
            <a:avLst/>
          </a:prstGeom>
        </p:spPr>
        <p:txBody>
          <a:bodyPr anchorCtr="0" anchor="t" bIns="91425" lIns="91425" spcFirstLastPara="1" rIns="91425" wrap="square" tIns="91425">
            <a:normAutofit fontScale="85000"/>
          </a:bodyPr>
          <a:lstStyle/>
          <a:p>
            <a:pPr indent="457200" lvl="0" marL="0" rtl="0" algn="l">
              <a:spcBef>
                <a:spcPts val="0"/>
              </a:spcBef>
              <a:spcAft>
                <a:spcPts val="0"/>
              </a:spcAft>
              <a:buNone/>
            </a:pPr>
            <a:r>
              <a:rPr lang="fr">
                <a:solidFill>
                  <a:schemeClr val="dk1"/>
                </a:solidFill>
              </a:rPr>
              <a:t>D</a:t>
            </a:r>
            <a:r>
              <a:rPr lang="fr">
                <a:solidFill>
                  <a:schemeClr val="dk1"/>
                </a:solidFill>
              </a:rPr>
              <a:t>iplômes </a:t>
            </a:r>
            <a:r>
              <a:rPr lang="fr">
                <a:solidFill>
                  <a:schemeClr val="dk1"/>
                </a:solidFill>
              </a:rPr>
              <a:t>permettant </a:t>
            </a:r>
            <a:r>
              <a:rPr lang="fr">
                <a:solidFill>
                  <a:schemeClr val="dk1"/>
                </a:solidFill>
              </a:rPr>
              <a:t>d'attester</a:t>
            </a:r>
            <a:r>
              <a:rPr lang="fr">
                <a:solidFill>
                  <a:schemeClr val="dk1"/>
                </a:solidFill>
              </a:rPr>
              <a:t> du niveau d’un enfant et ainsi </a:t>
            </a:r>
            <a:r>
              <a:rPr lang="fr">
                <a:solidFill>
                  <a:schemeClr val="dk1"/>
                </a:solidFill>
              </a:rPr>
              <a:t>l'emmener</a:t>
            </a:r>
            <a:r>
              <a:rPr lang="fr">
                <a:solidFill>
                  <a:schemeClr val="dk1"/>
                </a:solidFill>
              </a:rPr>
              <a:t> en compétition si il le souhaite.</a:t>
            </a:r>
            <a:endParaRPr>
              <a:solidFill>
                <a:schemeClr val="dk1"/>
              </a:solidFill>
            </a:endParaRPr>
          </a:p>
          <a:p>
            <a:pPr indent="-325755" lvl="0" marL="457200" rtl="0" algn="l">
              <a:lnSpc>
                <a:spcPct val="150000"/>
              </a:lnSpc>
              <a:spcBef>
                <a:spcPts val="1200"/>
              </a:spcBef>
              <a:spcAft>
                <a:spcPts val="0"/>
              </a:spcAft>
              <a:buClr>
                <a:schemeClr val="dk1"/>
              </a:buClr>
              <a:buSzPct val="100000"/>
              <a:buChar char="➔"/>
            </a:pPr>
            <a:r>
              <a:rPr lang="fr">
                <a:solidFill>
                  <a:schemeClr val="dk1"/>
                </a:solidFill>
              </a:rPr>
              <a:t>ENF 1 : Sauv’nage</a:t>
            </a:r>
            <a:endParaRPr>
              <a:solidFill>
                <a:schemeClr val="dk1"/>
              </a:solidFill>
            </a:endParaRPr>
          </a:p>
          <a:p>
            <a:pPr indent="-325755" lvl="0" marL="457200" rtl="0" algn="l">
              <a:lnSpc>
                <a:spcPct val="150000"/>
              </a:lnSpc>
              <a:spcBef>
                <a:spcPts val="0"/>
              </a:spcBef>
              <a:spcAft>
                <a:spcPts val="0"/>
              </a:spcAft>
              <a:buClr>
                <a:schemeClr val="dk1"/>
              </a:buClr>
              <a:buSzPct val="100000"/>
              <a:buChar char="➔"/>
            </a:pPr>
            <a:r>
              <a:rPr lang="fr">
                <a:solidFill>
                  <a:schemeClr val="dk1"/>
                </a:solidFill>
              </a:rPr>
              <a:t>ENF 2 : Pass’sports de l’eau avec 3 disciplines à valider sur les 5 proposées ( synchro / course / plongeon ) </a:t>
            </a:r>
            <a:endParaRPr>
              <a:solidFill>
                <a:schemeClr val="dk1"/>
              </a:solidFill>
            </a:endParaRPr>
          </a:p>
          <a:p>
            <a:pPr indent="-325755" lvl="0" marL="457200" rtl="0" algn="l">
              <a:lnSpc>
                <a:spcPct val="150000"/>
              </a:lnSpc>
              <a:spcBef>
                <a:spcPts val="0"/>
              </a:spcBef>
              <a:spcAft>
                <a:spcPts val="0"/>
              </a:spcAft>
              <a:buClr>
                <a:schemeClr val="dk1"/>
              </a:buClr>
              <a:buSzPct val="100000"/>
              <a:buChar char="➔"/>
            </a:pPr>
            <a:r>
              <a:rPr lang="fr">
                <a:solidFill>
                  <a:schemeClr val="dk1"/>
                </a:solidFill>
              </a:rPr>
              <a:t>ENF3 : Pass’ compétition -&gt; Natation artistique</a:t>
            </a:r>
            <a:endParaRPr>
              <a:solidFill>
                <a:schemeClr val="dk1"/>
              </a:solidFill>
            </a:endParaRPr>
          </a:p>
          <a:p>
            <a:pPr indent="0" lvl="0" marL="0" rtl="0" algn="just">
              <a:spcBef>
                <a:spcPts val="1200"/>
              </a:spcBef>
              <a:spcAft>
                <a:spcPts val="0"/>
              </a:spcAft>
              <a:buNone/>
            </a:pPr>
            <a:r>
              <a:rPr lang="fr">
                <a:solidFill>
                  <a:schemeClr val="dk1"/>
                </a:solidFill>
              </a:rPr>
              <a:t>Toutes les épreuves sont acquises de façon définitive.</a:t>
            </a:r>
            <a:endParaRPr>
              <a:solidFill>
                <a:schemeClr val="dk1"/>
              </a:solidFill>
            </a:endParaRPr>
          </a:p>
          <a:p>
            <a:pPr indent="0" lvl="0" marL="0" rtl="0" algn="l">
              <a:spcBef>
                <a:spcPts val="1200"/>
              </a:spcBef>
              <a:spcAft>
                <a:spcPts val="1200"/>
              </a:spcAft>
              <a:buNone/>
            </a:pPr>
            <a:r>
              <a:rPr lang="fr" sz="1191">
                <a:solidFill>
                  <a:schemeClr val="dk1"/>
                </a:solidFill>
              </a:rPr>
              <a:t>* </a:t>
            </a:r>
            <a:r>
              <a:rPr lang="fr" sz="1191">
                <a:solidFill>
                  <a:schemeClr val="dk1"/>
                </a:solidFill>
              </a:rPr>
              <a:t>l’ensemble des </a:t>
            </a:r>
            <a:r>
              <a:rPr lang="fr" sz="1191">
                <a:solidFill>
                  <a:schemeClr val="dk1"/>
                </a:solidFill>
              </a:rPr>
              <a:t>épreuves</a:t>
            </a:r>
            <a:r>
              <a:rPr lang="fr" sz="1191">
                <a:solidFill>
                  <a:schemeClr val="dk1"/>
                </a:solidFill>
              </a:rPr>
              <a:t> est disponible sur internet ou en </a:t>
            </a:r>
            <a:r>
              <a:rPr lang="fr" sz="1191">
                <a:solidFill>
                  <a:schemeClr val="dk1"/>
                </a:solidFill>
              </a:rPr>
              <a:t>possession</a:t>
            </a:r>
            <a:r>
              <a:rPr lang="fr" sz="1191">
                <a:solidFill>
                  <a:schemeClr val="dk1"/>
                </a:solidFill>
              </a:rPr>
              <a:t> des </a:t>
            </a:r>
            <a:r>
              <a:rPr lang="fr" sz="1191">
                <a:solidFill>
                  <a:schemeClr val="dk1"/>
                </a:solidFill>
              </a:rPr>
              <a:t>entraîneurs</a:t>
            </a:r>
            <a:r>
              <a:rPr lang="fr" sz="1191">
                <a:solidFill>
                  <a:schemeClr val="dk1"/>
                </a:solidFill>
              </a:rPr>
              <a:t> pour les parents et les enfants qui </a:t>
            </a:r>
            <a:r>
              <a:rPr lang="fr" sz="1191">
                <a:solidFill>
                  <a:schemeClr val="dk1"/>
                </a:solidFill>
              </a:rPr>
              <a:t>souhaitent</a:t>
            </a:r>
            <a:r>
              <a:rPr lang="fr" sz="1191">
                <a:solidFill>
                  <a:schemeClr val="dk1"/>
                </a:solidFill>
              </a:rPr>
              <a:t> mieux comprendre l’univers de la FFN.</a:t>
            </a:r>
            <a:endParaRPr sz="1191">
              <a:solidFill>
                <a:schemeClr val="dk1"/>
              </a:solidFill>
            </a:endParaRPr>
          </a:p>
        </p:txBody>
      </p:sp>
      <p:pic>
        <p:nvPicPr>
          <p:cNvPr id="86" name="Google Shape;86;p17"/>
          <p:cNvPicPr preferRelativeResize="0"/>
          <p:nvPr/>
        </p:nvPicPr>
        <p:blipFill>
          <a:blip r:embed="rId3">
            <a:alphaModFix/>
          </a:blip>
          <a:stretch>
            <a:fillRect/>
          </a:stretch>
        </p:blipFill>
        <p:spPr>
          <a:xfrm>
            <a:off x="229425" y="811500"/>
            <a:ext cx="3742964" cy="4109249"/>
          </a:xfrm>
          <a:prstGeom prst="rect">
            <a:avLst/>
          </a:prstGeom>
          <a:noFill/>
          <a:ln>
            <a:noFill/>
          </a:ln>
        </p:spPr>
      </p:pic>
      <p:pic>
        <p:nvPicPr>
          <p:cNvPr id="87" name="Google Shape;87;p17"/>
          <p:cNvPicPr preferRelativeResize="0"/>
          <p:nvPr/>
        </p:nvPicPr>
        <p:blipFill>
          <a:blip r:embed="rId4">
            <a:alphaModFix/>
          </a:blip>
          <a:stretch>
            <a:fillRect/>
          </a:stretch>
        </p:blipFill>
        <p:spPr>
          <a:xfrm>
            <a:off x="8051595" y="108825"/>
            <a:ext cx="972529" cy="792601"/>
          </a:xfrm>
          <a:prstGeom prst="rect">
            <a:avLst/>
          </a:prstGeom>
          <a:noFill/>
          <a:ln>
            <a:noFill/>
          </a:ln>
        </p:spPr>
      </p:pic>
      <p:sp>
        <p:nvSpPr>
          <p:cNvPr id="88" name="Google Shape;88;p17"/>
          <p:cNvSpPr/>
          <p:nvPr/>
        </p:nvSpPr>
        <p:spPr>
          <a:xfrm>
            <a:off x="541625" y="2642050"/>
            <a:ext cx="811800" cy="319500"/>
          </a:xfrm>
          <a:prstGeom prst="roundRect">
            <a:avLst>
              <a:gd fmla="val 16667" name="adj"/>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7"/>
          <p:cNvSpPr/>
          <p:nvPr/>
        </p:nvSpPr>
        <p:spPr>
          <a:xfrm>
            <a:off x="1353475" y="1856463"/>
            <a:ext cx="1494900" cy="630000"/>
          </a:xfrm>
          <a:prstGeom prst="roundRect">
            <a:avLst>
              <a:gd fmla="val 16667" name="adj"/>
            </a:avLst>
          </a:prstGeom>
          <a:noFill/>
          <a:ln cap="flat" cmpd="sng" w="19050">
            <a:solidFill>
              <a:srgbClr val="38AA0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7"/>
          <p:cNvSpPr/>
          <p:nvPr/>
        </p:nvSpPr>
        <p:spPr>
          <a:xfrm>
            <a:off x="1353463" y="987563"/>
            <a:ext cx="1494900" cy="630000"/>
          </a:xfrm>
          <a:prstGeom prst="roundRect">
            <a:avLst>
              <a:gd fmla="val 16667" name="adj"/>
            </a:avLst>
          </a:prstGeom>
          <a:noFill/>
          <a:ln cap="flat" cmpd="sng" w="19050">
            <a:solidFill>
              <a:srgbClr val="38AA0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17"/>
          <p:cNvSpPr/>
          <p:nvPr/>
        </p:nvSpPr>
        <p:spPr>
          <a:xfrm>
            <a:off x="1353450" y="3627863"/>
            <a:ext cx="1494900" cy="630000"/>
          </a:xfrm>
          <a:prstGeom prst="roundRect">
            <a:avLst>
              <a:gd fmla="val 16667" name="adj"/>
            </a:avLst>
          </a:prstGeom>
          <a:noFill/>
          <a:ln cap="flat" cmpd="sng" w="19050">
            <a:solidFill>
              <a:srgbClr val="38AA0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7"/>
          <p:cNvSpPr/>
          <p:nvPr/>
        </p:nvSpPr>
        <p:spPr>
          <a:xfrm>
            <a:off x="1695000" y="2897425"/>
            <a:ext cx="811800" cy="319500"/>
          </a:xfrm>
          <a:prstGeom prst="roundRect">
            <a:avLst>
              <a:gd fmla="val 16667" name="adj"/>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17"/>
          <p:cNvSpPr/>
          <p:nvPr/>
        </p:nvSpPr>
        <p:spPr>
          <a:xfrm>
            <a:off x="3066650" y="1977350"/>
            <a:ext cx="811800" cy="319500"/>
          </a:xfrm>
          <a:prstGeom prst="roundRect">
            <a:avLst>
              <a:gd fmla="val 16667" name="adj"/>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8"/>
          <p:cNvSpPr txBox="1"/>
          <p:nvPr>
            <p:ph idx="1" type="body"/>
          </p:nvPr>
        </p:nvSpPr>
        <p:spPr>
          <a:xfrm>
            <a:off x="4746450" y="921750"/>
            <a:ext cx="4079100" cy="4027800"/>
          </a:xfrm>
          <a:prstGeom prst="rect">
            <a:avLst/>
          </a:prstGeom>
        </p:spPr>
        <p:txBody>
          <a:bodyPr anchorCtr="0" anchor="t" bIns="91425" lIns="91425" spcFirstLastPara="1" rIns="91425" wrap="square" tIns="91425">
            <a:normAutofit fontScale="25000" lnSpcReduction="20000"/>
          </a:bodyPr>
          <a:lstStyle/>
          <a:p>
            <a:pPr indent="0" lvl="0" marL="0" rtl="0" algn="l">
              <a:spcBef>
                <a:spcPts val="0"/>
              </a:spcBef>
              <a:spcAft>
                <a:spcPts val="0"/>
              </a:spcAft>
              <a:buNone/>
            </a:pPr>
            <a:r>
              <a:rPr lang="fr" sz="4915">
                <a:solidFill>
                  <a:srgbClr val="38AA07"/>
                </a:solidFill>
              </a:rPr>
              <a:t>👍</a:t>
            </a:r>
            <a:r>
              <a:rPr b="1" lang="fr" sz="4915" u="sng">
                <a:solidFill>
                  <a:srgbClr val="38AA07"/>
                </a:solidFill>
              </a:rPr>
              <a:t>La veille, il est préférable de  : </a:t>
            </a:r>
            <a:endParaRPr b="1" sz="4915" u="sng">
              <a:solidFill>
                <a:srgbClr val="38AA07"/>
              </a:solidFill>
            </a:endParaRPr>
          </a:p>
          <a:p>
            <a:pPr indent="0" lvl="0" marL="0" rtl="0" algn="l">
              <a:spcBef>
                <a:spcPts val="1200"/>
              </a:spcBef>
              <a:spcAft>
                <a:spcPts val="0"/>
              </a:spcAft>
              <a:buNone/>
            </a:pPr>
            <a:r>
              <a:rPr lang="fr" sz="4915">
                <a:solidFill>
                  <a:schemeClr val="dk1"/>
                </a:solidFill>
              </a:rPr>
              <a:t>Bien me reposer autant physiquement que mentalement </a:t>
            </a:r>
            <a:endParaRPr sz="4915">
              <a:solidFill>
                <a:schemeClr val="dk1"/>
              </a:solidFill>
            </a:endParaRPr>
          </a:p>
          <a:p>
            <a:pPr indent="0" lvl="0" marL="0" rtl="0" algn="l">
              <a:spcBef>
                <a:spcPts val="1200"/>
              </a:spcBef>
              <a:spcAft>
                <a:spcPts val="0"/>
              </a:spcAft>
              <a:buNone/>
            </a:pPr>
            <a:r>
              <a:rPr lang="fr" sz="4915">
                <a:solidFill>
                  <a:schemeClr val="dk1"/>
                </a:solidFill>
              </a:rPr>
              <a:t>Prendre le temps de préparer mon sac pour ne rien oublier et vérifier l’heure,le lieu du rendez-vous.</a:t>
            </a:r>
            <a:endParaRPr sz="4915">
              <a:solidFill>
                <a:schemeClr val="dk1"/>
              </a:solidFill>
            </a:endParaRPr>
          </a:p>
          <a:p>
            <a:pPr indent="0" lvl="0" marL="0" rtl="0" algn="l">
              <a:spcBef>
                <a:spcPts val="1200"/>
              </a:spcBef>
              <a:spcAft>
                <a:spcPts val="0"/>
              </a:spcAft>
              <a:buNone/>
            </a:pPr>
            <a:r>
              <a:rPr lang="fr" sz="4915">
                <a:solidFill>
                  <a:srgbClr val="38AA07"/>
                </a:solidFill>
              </a:rPr>
              <a:t>👍</a:t>
            </a:r>
            <a:r>
              <a:rPr b="1" lang="fr" sz="4915" u="sng">
                <a:solidFill>
                  <a:srgbClr val="38AA07"/>
                </a:solidFill>
              </a:rPr>
              <a:t>Le matériel nécessaire :</a:t>
            </a:r>
            <a:endParaRPr b="1" sz="4915" u="sng">
              <a:solidFill>
                <a:srgbClr val="38AA07"/>
              </a:solidFill>
            </a:endParaRPr>
          </a:p>
          <a:p>
            <a:pPr indent="0" lvl="0" marL="0" rtl="0" algn="l">
              <a:spcBef>
                <a:spcPts val="1200"/>
              </a:spcBef>
              <a:spcAft>
                <a:spcPts val="0"/>
              </a:spcAft>
              <a:buNone/>
            </a:pPr>
            <a:r>
              <a:rPr lang="fr" sz="4915">
                <a:solidFill>
                  <a:schemeClr val="dk1"/>
                </a:solidFill>
              </a:rPr>
              <a:t>=&gt; Maillot de bain, bonnet, lunettes de piscine</a:t>
            </a:r>
            <a:endParaRPr sz="4915">
              <a:solidFill>
                <a:schemeClr val="dk1"/>
              </a:solidFill>
            </a:endParaRPr>
          </a:p>
          <a:p>
            <a:pPr indent="0" lvl="0" marL="0" rtl="0" algn="l">
              <a:spcBef>
                <a:spcPts val="1200"/>
              </a:spcBef>
              <a:spcAft>
                <a:spcPts val="0"/>
              </a:spcAft>
              <a:buNone/>
            </a:pPr>
            <a:r>
              <a:rPr lang="fr" sz="4915">
                <a:solidFill>
                  <a:schemeClr val="dk1"/>
                </a:solidFill>
              </a:rPr>
              <a:t>pour ENF3, maillot de bain noir uni et bonnet blanc uni</a:t>
            </a:r>
            <a:endParaRPr sz="4915">
              <a:solidFill>
                <a:schemeClr val="dk1"/>
              </a:solidFill>
            </a:endParaRPr>
          </a:p>
          <a:p>
            <a:pPr indent="0" lvl="0" marL="0" rtl="0" algn="l">
              <a:spcBef>
                <a:spcPts val="1200"/>
              </a:spcBef>
              <a:spcAft>
                <a:spcPts val="0"/>
              </a:spcAft>
              <a:buNone/>
            </a:pPr>
            <a:r>
              <a:rPr lang="fr" sz="4915">
                <a:solidFill>
                  <a:schemeClr val="dk1"/>
                </a:solidFill>
              </a:rPr>
              <a:t>=&gt; Plusieurs serviettes</a:t>
            </a:r>
            <a:endParaRPr sz="4915">
              <a:solidFill>
                <a:schemeClr val="dk1"/>
              </a:solidFill>
            </a:endParaRPr>
          </a:p>
          <a:p>
            <a:pPr indent="0" lvl="0" marL="0" rtl="0" algn="l">
              <a:spcBef>
                <a:spcPts val="1200"/>
              </a:spcBef>
              <a:spcAft>
                <a:spcPts val="0"/>
              </a:spcAft>
              <a:buNone/>
            </a:pPr>
            <a:r>
              <a:rPr b="1" lang="fr" sz="4800">
                <a:solidFill>
                  <a:srgbClr val="38AA07"/>
                </a:solidFill>
              </a:rPr>
              <a:t>👍</a:t>
            </a:r>
            <a:r>
              <a:rPr b="1" lang="fr" sz="4800" u="sng">
                <a:solidFill>
                  <a:srgbClr val="38AA07"/>
                </a:solidFill>
              </a:rPr>
              <a:t>Le jour de l’épreuve  :</a:t>
            </a:r>
            <a:endParaRPr b="1" sz="4800" u="sng">
              <a:solidFill>
                <a:srgbClr val="38AA07"/>
              </a:solidFill>
            </a:endParaRPr>
          </a:p>
          <a:p>
            <a:pPr indent="0" lvl="0" marL="0" rtl="0" algn="l">
              <a:spcBef>
                <a:spcPts val="1200"/>
              </a:spcBef>
              <a:spcAft>
                <a:spcPts val="0"/>
              </a:spcAft>
              <a:buNone/>
            </a:pPr>
            <a:r>
              <a:rPr lang="fr" sz="4800">
                <a:solidFill>
                  <a:schemeClr val="dk1"/>
                </a:solidFill>
              </a:rPr>
              <a:t>Je garde un esprit d’équipe positif du début à la fin</a:t>
            </a:r>
            <a:endParaRPr sz="4800">
              <a:solidFill>
                <a:schemeClr val="dk1"/>
              </a:solidFill>
            </a:endParaRPr>
          </a:p>
          <a:p>
            <a:pPr indent="0" lvl="0" marL="0" rtl="0" algn="l">
              <a:spcBef>
                <a:spcPts val="1200"/>
              </a:spcBef>
              <a:spcAft>
                <a:spcPts val="0"/>
              </a:spcAft>
              <a:buNone/>
            </a:pPr>
            <a:r>
              <a:rPr lang="fr" sz="4800">
                <a:solidFill>
                  <a:schemeClr val="dk1"/>
                </a:solidFill>
              </a:rPr>
              <a:t>Je reste constamment avec l’ensemble du groupe prévu </a:t>
            </a:r>
            <a:endParaRPr sz="4800">
              <a:solidFill>
                <a:schemeClr val="dk1"/>
              </a:solidFill>
            </a:endParaRPr>
          </a:p>
          <a:p>
            <a:pPr indent="0" lvl="0" marL="0" rtl="0" algn="l">
              <a:spcBef>
                <a:spcPts val="1200"/>
              </a:spcBef>
              <a:spcAft>
                <a:spcPts val="0"/>
              </a:spcAft>
              <a:buNone/>
            </a:pPr>
            <a:r>
              <a:rPr lang="fr" sz="4800">
                <a:solidFill>
                  <a:schemeClr val="dk1"/>
                </a:solidFill>
              </a:rPr>
              <a:t>Je peux parler aux entraîneurs de mon stress et mes appréhension pour mieux les gérer</a:t>
            </a:r>
            <a:endParaRPr sz="4800">
              <a:solidFill>
                <a:schemeClr val="dk1"/>
              </a:solidFill>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sp>
        <p:nvSpPr>
          <p:cNvPr id="99" name="Google Shape;99;p18"/>
          <p:cNvSpPr txBox="1"/>
          <p:nvPr/>
        </p:nvSpPr>
        <p:spPr>
          <a:xfrm>
            <a:off x="215400" y="921750"/>
            <a:ext cx="4542300" cy="2100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fr" sz="1200">
                <a:solidFill>
                  <a:srgbClr val="38AA07"/>
                </a:solidFill>
              </a:rPr>
              <a:t>👍</a:t>
            </a:r>
            <a:r>
              <a:rPr b="1" lang="fr" u="sng">
                <a:solidFill>
                  <a:srgbClr val="38AA07"/>
                </a:solidFill>
              </a:rPr>
              <a:t>D</a:t>
            </a:r>
            <a:r>
              <a:rPr b="1" lang="fr" u="sng">
                <a:solidFill>
                  <a:srgbClr val="38AA07"/>
                </a:solidFill>
              </a:rPr>
              <a:t>éroulement</a:t>
            </a:r>
            <a:r>
              <a:rPr b="1" lang="fr" u="sng">
                <a:solidFill>
                  <a:srgbClr val="38AA07"/>
                </a:solidFill>
              </a:rPr>
              <a:t> :</a:t>
            </a:r>
            <a:endParaRPr b="1" u="sng">
              <a:solidFill>
                <a:srgbClr val="38AA07"/>
              </a:solidFill>
            </a:endParaRPr>
          </a:p>
          <a:p>
            <a:pPr indent="0" lvl="0" marL="0" rtl="0" algn="l">
              <a:lnSpc>
                <a:spcPct val="115000"/>
              </a:lnSpc>
              <a:spcBef>
                <a:spcPts val="1200"/>
              </a:spcBef>
              <a:spcAft>
                <a:spcPts val="0"/>
              </a:spcAft>
              <a:buNone/>
            </a:pPr>
            <a:r>
              <a:rPr lang="fr">
                <a:solidFill>
                  <a:schemeClr val="dk1"/>
                </a:solidFill>
              </a:rPr>
              <a:t>L’ ENF se déroule généralement à domicile ( piscine de Mornant : les Bassins de l’Aqueduc)</a:t>
            </a:r>
            <a:endParaRPr>
              <a:solidFill>
                <a:schemeClr val="dk1"/>
              </a:solidFill>
            </a:endParaRPr>
          </a:p>
          <a:p>
            <a:pPr indent="0" lvl="0" marL="0" rtl="0" algn="l">
              <a:lnSpc>
                <a:spcPct val="115000"/>
              </a:lnSpc>
              <a:spcBef>
                <a:spcPts val="1200"/>
              </a:spcBef>
              <a:spcAft>
                <a:spcPts val="0"/>
              </a:spcAft>
              <a:buNone/>
            </a:pPr>
            <a:r>
              <a:rPr lang="fr">
                <a:solidFill>
                  <a:schemeClr val="dk1"/>
                </a:solidFill>
              </a:rPr>
              <a:t>le temps </a:t>
            </a:r>
            <a:r>
              <a:rPr lang="fr">
                <a:solidFill>
                  <a:schemeClr val="dk1"/>
                </a:solidFill>
              </a:rPr>
              <a:t>des épreuves</a:t>
            </a:r>
            <a:r>
              <a:rPr lang="fr">
                <a:solidFill>
                  <a:schemeClr val="dk1"/>
                </a:solidFill>
              </a:rPr>
              <a:t> ne dépasse pas une </a:t>
            </a:r>
            <a:r>
              <a:rPr lang="fr">
                <a:solidFill>
                  <a:schemeClr val="dk1"/>
                </a:solidFill>
              </a:rPr>
              <a:t>après-midi</a:t>
            </a:r>
            <a:endParaRPr>
              <a:solidFill>
                <a:schemeClr val="dk1"/>
              </a:solidFill>
            </a:endParaRPr>
          </a:p>
          <a:p>
            <a:pPr indent="0" lvl="0" marL="0" rtl="0" algn="l">
              <a:lnSpc>
                <a:spcPct val="115000"/>
              </a:lnSpc>
              <a:spcBef>
                <a:spcPts val="1200"/>
              </a:spcBef>
              <a:spcAft>
                <a:spcPts val="1200"/>
              </a:spcAft>
              <a:buNone/>
            </a:pPr>
            <a:r>
              <a:rPr lang="fr">
                <a:solidFill>
                  <a:schemeClr val="dk1"/>
                </a:solidFill>
              </a:rPr>
              <a:t>SAUF pour ENF 3 = Pass’Compétition, qui se déroule en même temps et lieu que le synchronat</a:t>
            </a:r>
            <a:endParaRPr>
              <a:solidFill>
                <a:schemeClr val="dk1"/>
              </a:solidFill>
            </a:endParaRPr>
          </a:p>
        </p:txBody>
      </p:sp>
      <p:sp>
        <p:nvSpPr>
          <p:cNvPr id="100" name="Google Shape;100;p18"/>
          <p:cNvSpPr txBox="1"/>
          <p:nvPr/>
        </p:nvSpPr>
        <p:spPr>
          <a:xfrm>
            <a:off x="2312093" y="187810"/>
            <a:ext cx="4519800" cy="538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fr" sz="2300" u="sng"/>
              <a:t>Journée ENF</a:t>
            </a:r>
            <a:endParaRPr sz="2300" u="sng"/>
          </a:p>
        </p:txBody>
      </p:sp>
      <p:sp>
        <p:nvSpPr>
          <p:cNvPr id="101" name="Google Shape;101;p18"/>
          <p:cNvSpPr txBox="1"/>
          <p:nvPr>
            <p:ph idx="1" type="body"/>
          </p:nvPr>
        </p:nvSpPr>
        <p:spPr>
          <a:xfrm>
            <a:off x="248850" y="4605550"/>
            <a:ext cx="4519800" cy="307200"/>
          </a:xfrm>
          <a:prstGeom prst="rect">
            <a:avLst/>
          </a:prstGeom>
        </p:spPr>
        <p:txBody>
          <a:bodyPr anchorCtr="0" anchor="t" bIns="91425" lIns="91425" spcFirstLastPara="1" rIns="91425" wrap="square" tIns="91425">
            <a:normAutofit fontScale="85000" lnSpcReduction="20000"/>
          </a:bodyPr>
          <a:lstStyle/>
          <a:p>
            <a:pPr indent="0" lvl="0" marL="0" rtl="0" algn="l">
              <a:lnSpc>
                <a:spcPct val="95000"/>
              </a:lnSpc>
              <a:spcBef>
                <a:spcPts val="0"/>
              </a:spcBef>
              <a:spcAft>
                <a:spcPts val="1200"/>
              </a:spcAft>
              <a:buSzPct val="83333"/>
              <a:buNone/>
            </a:pPr>
            <a:r>
              <a:rPr lang="fr" sz="825">
                <a:solidFill>
                  <a:srgbClr val="980000"/>
                </a:solidFill>
              </a:rPr>
              <a:t>* </a:t>
            </a:r>
            <a:r>
              <a:rPr b="1" lang="fr" sz="825">
                <a:solidFill>
                  <a:srgbClr val="980000"/>
                </a:solidFill>
              </a:rPr>
              <a:t>En cas d’échec pas d’inquiétude l’épreuve pourra être repassée dans l’année ou l’année suivante </a:t>
            </a:r>
            <a:endParaRPr b="1" sz="825">
              <a:solidFill>
                <a:srgbClr val="980000"/>
              </a:solidFill>
            </a:endParaRPr>
          </a:p>
        </p:txBody>
      </p:sp>
      <p:pic>
        <p:nvPicPr>
          <p:cNvPr id="102" name="Google Shape;102;p18"/>
          <p:cNvPicPr preferRelativeResize="0"/>
          <p:nvPr/>
        </p:nvPicPr>
        <p:blipFill>
          <a:blip r:embed="rId3">
            <a:alphaModFix/>
          </a:blip>
          <a:stretch>
            <a:fillRect/>
          </a:stretch>
        </p:blipFill>
        <p:spPr>
          <a:xfrm>
            <a:off x="8051595" y="108825"/>
            <a:ext cx="972529" cy="79260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19"/>
          <p:cNvSpPr txBox="1"/>
          <p:nvPr>
            <p:ph type="title"/>
          </p:nvPr>
        </p:nvSpPr>
        <p:spPr>
          <a:xfrm>
            <a:off x="141300" y="133825"/>
            <a:ext cx="51750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 u="sng"/>
              <a:t>Les synchro Nat c’est quoi ? </a:t>
            </a:r>
            <a:endParaRPr u="sng"/>
          </a:p>
        </p:txBody>
      </p:sp>
      <p:sp>
        <p:nvSpPr>
          <p:cNvPr id="108" name="Google Shape;108;p19"/>
          <p:cNvSpPr txBox="1"/>
          <p:nvPr>
            <p:ph idx="1" type="body"/>
          </p:nvPr>
        </p:nvSpPr>
        <p:spPr>
          <a:xfrm>
            <a:off x="3934700" y="1108375"/>
            <a:ext cx="5134800" cy="3946200"/>
          </a:xfrm>
          <a:prstGeom prst="rect">
            <a:avLst/>
          </a:prstGeom>
        </p:spPr>
        <p:txBody>
          <a:bodyPr anchorCtr="0" anchor="t" bIns="91425" lIns="91425" spcFirstLastPara="1" rIns="91425" wrap="square" tIns="91425">
            <a:noAutofit/>
          </a:bodyPr>
          <a:lstStyle/>
          <a:p>
            <a:pPr indent="457200" lvl="0" marL="0" rtl="0" algn="just">
              <a:spcBef>
                <a:spcPts val="0"/>
              </a:spcBef>
              <a:spcAft>
                <a:spcPts val="0"/>
              </a:spcAft>
              <a:buSzPts val="275"/>
              <a:buNone/>
            </a:pPr>
            <a:r>
              <a:rPr lang="fr" sz="1042">
                <a:solidFill>
                  <a:schemeClr val="dk1"/>
                </a:solidFill>
              </a:rPr>
              <a:t>Suite logique des ENF, le Synchronat permet d’acquérir les bases et les niveaux requis pour les compétitions en natation artistique</a:t>
            </a:r>
            <a:endParaRPr sz="1042">
              <a:solidFill>
                <a:schemeClr val="dk1"/>
              </a:solidFill>
            </a:endParaRPr>
          </a:p>
          <a:p>
            <a:pPr indent="-294770" lvl="0" marL="457200" rtl="0" algn="just">
              <a:spcBef>
                <a:spcPts val="1200"/>
              </a:spcBef>
              <a:spcAft>
                <a:spcPts val="0"/>
              </a:spcAft>
              <a:buClr>
                <a:srgbClr val="38AA07"/>
              </a:buClr>
              <a:buSzPts val="1042"/>
              <a:buChar char="●"/>
            </a:pPr>
            <a:r>
              <a:rPr b="1" lang="fr" sz="1042">
                <a:solidFill>
                  <a:srgbClr val="38AA07"/>
                </a:solidFill>
              </a:rPr>
              <a:t>Synchro Découverte</a:t>
            </a:r>
            <a:endParaRPr b="1" sz="1042">
              <a:solidFill>
                <a:srgbClr val="38AA07"/>
              </a:solidFill>
            </a:endParaRPr>
          </a:p>
          <a:p>
            <a:pPr indent="-288420" lvl="1" marL="914400" rtl="0" algn="just">
              <a:spcBef>
                <a:spcPts val="0"/>
              </a:spcBef>
              <a:spcAft>
                <a:spcPts val="0"/>
              </a:spcAft>
              <a:buClr>
                <a:schemeClr val="dk1"/>
              </a:buClr>
              <a:buSzPts val="942"/>
              <a:buChar char="○"/>
            </a:pPr>
            <a:r>
              <a:rPr lang="fr" sz="942">
                <a:solidFill>
                  <a:schemeClr val="dk1"/>
                </a:solidFill>
              </a:rPr>
              <a:t>Parcours à sec : mélange de danse et de mouvement gymnique </a:t>
            </a:r>
            <a:endParaRPr sz="942">
              <a:solidFill>
                <a:schemeClr val="dk1"/>
              </a:solidFill>
            </a:endParaRPr>
          </a:p>
          <a:p>
            <a:pPr indent="-288420" lvl="1" marL="914400" rtl="0" algn="just">
              <a:spcBef>
                <a:spcPts val="0"/>
              </a:spcBef>
              <a:spcAft>
                <a:spcPts val="0"/>
              </a:spcAft>
              <a:buClr>
                <a:schemeClr val="dk1"/>
              </a:buClr>
              <a:buSzPts val="942"/>
              <a:buChar char="○"/>
            </a:pPr>
            <a:r>
              <a:rPr lang="fr" sz="942">
                <a:solidFill>
                  <a:schemeClr val="dk1"/>
                </a:solidFill>
              </a:rPr>
              <a:t>Propulsion technique : comportant les appuis de base en se déplaçant </a:t>
            </a:r>
            <a:endParaRPr sz="942">
              <a:solidFill>
                <a:schemeClr val="dk1"/>
              </a:solidFill>
            </a:endParaRPr>
          </a:p>
          <a:p>
            <a:pPr indent="-288420" lvl="1" marL="914400" rtl="0" algn="just">
              <a:spcBef>
                <a:spcPts val="0"/>
              </a:spcBef>
              <a:spcAft>
                <a:spcPts val="0"/>
              </a:spcAft>
              <a:buClr>
                <a:schemeClr val="dk1"/>
              </a:buClr>
              <a:buSzPts val="942"/>
              <a:buChar char="○"/>
            </a:pPr>
            <a:r>
              <a:rPr lang="fr" sz="942">
                <a:solidFill>
                  <a:schemeClr val="dk1"/>
                </a:solidFill>
              </a:rPr>
              <a:t>Technique : composée de mouvements de base et de figures sur place </a:t>
            </a:r>
            <a:endParaRPr sz="942">
              <a:solidFill>
                <a:schemeClr val="dk1"/>
              </a:solidFill>
            </a:endParaRPr>
          </a:p>
          <a:p>
            <a:pPr indent="-294770" lvl="0" marL="457200" rtl="0" algn="just">
              <a:spcBef>
                <a:spcPts val="0"/>
              </a:spcBef>
              <a:spcAft>
                <a:spcPts val="0"/>
              </a:spcAft>
              <a:buClr>
                <a:srgbClr val="38AA07"/>
              </a:buClr>
              <a:buSzPts val="1042"/>
              <a:buChar char="●"/>
            </a:pPr>
            <a:r>
              <a:rPr b="1" lang="fr" sz="1042">
                <a:solidFill>
                  <a:srgbClr val="38AA07"/>
                </a:solidFill>
              </a:rPr>
              <a:t>Synchro d’Argent</a:t>
            </a:r>
            <a:endParaRPr b="1" sz="1042">
              <a:solidFill>
                <a:srgbClr val="38AA07"/>
              </a:solidFill>
            </a:endParaRPr>
          </a:p>
          <a:p>
            <a:pPr indent="-288420" lvl="1" marL="914400" rtl="0" algn="just">
              <a:spcBef>
                <a:spcPts val="0"/>
              </a:spcBef>
              <a:spcAft>
                <a:spcPts val="0"/>
              </a:spcAft>
              <a:buClr>
                <a:schemeClr val="dk1"/>
              </a:buClr>
              <a:buSzPts val="942"/>
              <a:buChar char="○"/>
            </a:pPr>
            <a:r>
              <a:rPr lang="fr" sz="942">
                <a:solidFill>
                  <a:schemeClr val="dk1"/>
                </a:solidFill>
              </a:rPr>
              <a:t>Parcours à sec : mélange de danse et de mouvement gymnique </a:t>
            </a:r>
            <a:endParaRPr sz="942">
              <a:solidFill>
                <a:schemeClr val="dk1"/>
              </a:solidFill>
            </a:endParaRPr>
          </a:p>
          <a:p>
            <a:pPr indent="-288420" lvl="1" marL="914400" rtl="0" algn="just">
              <a:spcBef>
                <a:spcPts val="0"/>
              </a:spcBef>
              <a:spcAft>
                <a:spcPts val="0"/>
              </a:spcAft>
              <a:buClr>
                <a:schemeClr val="dk1"/>
              </a:buClr>
              <a:buSzPts val="942"/>
              <a:buChar char="○"/>
            </a:pPr>
            <a:r>
              <a:rPr lang="fr" sz="942">
                <a:solidFill>
                  <a:schemeClr val="dk1"/>
                </a:solidFill>
              </a:rPr>
              <a:t>Propulsion technique : comportant les appuis de base en se déplaçant </a:t>
            </a:r>
            <a:endParaRPr sz="942">
              <a:solidFill>
                <a:schemeClr val="dk1"/>
              </a:solidFill>
            </a:endParaRPr>
          </a:p>
          <a:p>
            <a:pPr indent="-288420" lvl="1" marL="914400" rtl="0" algn="just">
              <a:spcBef>
                <a:spcPts val="0"/>
              </a:spcBef>
              <a:spcAft>
                <a:spcPts val="0"/>
              </a:spcAft>
              <a:buClr>
                <a:schemeClr val="dk1"/>
              </a:buClr>
              <a:buSzPts val="942"/>
              <a:buChar char="○"/>
            </a:pPr>
            <a:r>
              <a:rPr lang="fr" sz="942">
                <a:solidFill>
                  <a:schemeClr val="dk1"/>
                </a:solidFill>
              </a:rPr>
              <a:t>Technique : composée de mouvements de base et de figures sur place </a:t>
            </a:r>
            <a:endParaRPr sz="942">
              <a:solidFill>
                <a:schemeClr val="dk1"/>
              </a:solidFill>
            </a:endParaRPr>
          </a:p>
          <a:p>
            <a:pPr indent="-294770" lvl="0" marL="457200" rtl="0" algn="just">
              <a:spcBef>
                <a:spcPts val="0"/>
              </a:spcBef>
              <a:spcAft>
                <a:spcPts val="0"/>
              </a:spcAft>
              <a:buClr>
                <a:srgbClr val="38AA07"/>
              </a:buClr>
              <a:buSzPts val="1042"/>
              <a:buChar char="●"/>
            </a:pPr>
            <a:r>
              <a:rPr b="1" lang="fr" sz="1042">
                <a:solidFill>
                  <a:srgbClr val="38AA07"/>
                </a:solidFill>
              </a:rPr>
              <a:t>Synchro d’Or</a:t>
            </a:r>
            <a:endParaRPr b="1" sz="1042">
              <a:solidFill>
                <a:srgbClr val="38AA07"/>
              </a:solidFill>
            </a:endParaRPr>
          </a:p>
          <a:p>
            <a:pPr indent="-288420" lvl="1" marL="914400" rtl="0" algn="just">
              <a:spcBef>
                <a:spcPts val="0"/>
              </a:spcBef>
              <a:spcAft>
                <a:spcPts val="0"/>
              </a:spcAft>
              <a:buClr>
                <a:schemeClr val="dk1"/>
              </a:buClr>
              <a:buSzPts val="942"/>
              <a:buChar char="○"/>
            </a:pPr>
            <a:r>
              <a:rPr lang="fr" sz="942">
                <a:solidFill>
                  <a:schemeClr val="dk1"/>
                </a:solidFill>
              </a:rPr>
              <a:t>Parcours à sec : mélange de danse et de mouvement gymnique </a:t>
            </a:r>
            <a:endParaRPr sz="942">
              <a:solidFill>
                <a:schemeClr val="dk1"/>
              </a:solidFill>
            </a:endParaRPr>
          </a:p>
          <a:p>
            <a:pPr indent="-288420" lvl="1" marL="914400" rtl="0" algn="just">
              <a:spcBef>
                <a:spcPts val="0"/>
              </a:spcBef>
              <a:spcAft>
                <a:spcPts val="0"/>
              </a:spcAft>
              <a:buClr>
                <a:schemeClr val="dk1"/>
              </a:buClr>
              <a:buSzPts val="942"/>
              <a:buChar char="○"/>
            </a:pPr>
            <a:r>
              <a:rPr lang="fr" sz="942">
                <a:solidFill>
                  <a:schemeClr val="dk1"/>
                </a:solidFill>
              </a:rPr>
              <a:t>Propulsion technique : comportant les appuis de base en se déplaçant </a:t>
            </a:r>
            <a:endParaRPr sz="942">
              <a:solidFill>
                <a:schemeClr val="dk1"/>
              </a:solidFill>
            </a:endParaRPr>
          </a:p>
          <a:p>
            <a:pPr indent="-288420" lvl="1" marL="914400" rtl="0" algn="just">
              <a:spcBef>
                <a:spcPts val="0"/>
              </a:spcBef>
              <a:spcAft>
                <a:spcPts val="0"/>
              </a:spcAft>
              <a:buClr>
                <a:schemeClr val="dk1"/>
              </a:buClr>
              <a:buSzPts val="942"/>
              <a:buChar char="○"/>
            </a:pPr>
            <a:r>
              <a:rPr lang="fr" sz="942">
                <a:solidFill>
                  <a:schemeClr val="dk1"/>
                </a:solidFill>
              </a:rPr>
              <a:t>Technique : composée de mouvements de base et de figures sur place </a:t>
            </a:r>
            <a:endParaRPr sz="942">
              <a:solidFill>
                <a:schemeClr val="dk1"/>
              </a:solidFill>
            </a:endParaRPr>
          </a:p>
          <a:p>
            <a:pPr indent="0" lvl="0" marL="0" rtl="0" algn="just">
              <a:spcBef>
                <a:spcPts val="1200"/>
              </a:spcBef>
              <a:spcAft>
                <a:spcPts val="0"/>
              </a:spcAft>
              <a:buSzPts val="275"/>
              <a:buNone/>
            </a:pPr>
            <a:r>
              <a:rPr lang="fr" sz="1042">
                <a:solidFill>
                  <a:schemeClr val="dk1"/>
                </a:solidFill>
              </a:rPr>
              <a:t>Toutes les épreuves sont acquises de façon définitive.</a:t>
            </a:r>
            <a:endParaRPr sz="1042">
              <a:solidFill>
                <a:schemeClr val="dk1"/>
              </a:solidFill>
            </a:endParaRPr>
          </a:p>
          <a:p>
            <a:pPr indent="0" lvl="0" marL="0" rtl="0" algn="l">
              <a:spcBef>
                <a:spcPts val="1200"/>
              </a:spcBef>
              <a:spcAft>
                <a:spcPts val="0"/>
              </a:spcAft>
              <a:buSzPts val="275"/>
              <a:buNone/>
            </a:pPr>
            <a:r>
              <a:rPr lang="fr" sz="890">
                <a:solidFill>
                  <a:srgbClr val="FF00FF"/>
                </a:solidFill>
              </a:rPr>
              <a:t>*</a:t>
            </a:r>
            <a:r>
              <a:rPr lang="fr" sz="890">
                <a:solidFill>
                  <a:schemeClr val="dk1"/>
                </a:solidFill>
              </a:rPr>
              <a:t> l’ensemble des épreuves est disponible sur internet ou en possession de entraîneurs pour les parents et les enfants qui souhaitent mieux comprendre l’univers de la FFN </a:t>
            </a:r>
            <a:endParaRPr sz="1042">
              <a:solidFill>
                <a:schemeClr val="dk1"/>
              </a:solidFill>
            </a:endParaRPr>
          </a:p>
          <a:p>
            <a:pPr indent="0" lvl="0" marL="0" rtl="0" algn="just">
              <a:spcBef>
                <a:spcPts val="1200"/>
              </a:spcBef>
              <a:spcAft>
                <a:spcPts val="1200"/>
              </a:spcAft>
              <a:buSzPts val="275"/>
              <a:buNone/>
            </a:pPr>
            <a:r>
              <a:t/>
            </a:r>
            <a:endParaRPr sz="450">
              <a:solidFill>
                <a:schemeClr val="dk1"/>
              </a:solidFill>
            </a:endParaRPr>
          </a:p>
        </p:txBody>
      </p:sp>
      <p:pic>
        <p:nvPicPr>
          <p:cNvPr id="109" name="Google Shape;109;p19"/>
          <p:cNvPicPr preferRelativeResize="0"/>
          <p:nvPr/>
        </p:nvPicPr>
        <p:blipFill>
          <a:blip r:embed="rId3">
            <a:alphaModFix/>
          </a:blip>
          <a:stretch>
            <a:fillRect/>
          </a:stretch>
        </p:blipFill>
        <p:spPr>
          <a:xfrm>
            <a:off x="141300" y="1116325"/>
            <a:ext cx="3793399" cy="3183500"/>
          </a:xfrm>
          <a:prstGeom prst="rect">
            <a:avLst/>
          </a:prstGeom>
          <a:noFill/>
          <a:ln>
            <a:noFill/>
          </a:ln>
        </p:spPr>
      </p:pic>
      <p:sp>
        <p:nvSpPr>
          <p:cNvPr id="110" name="Google Shape;110;p19"/>
          <p:cNvSpPr txBox="1"/>
          <p:nvPr/>
        </p:nvSpPr>
        <p:spPr>
          <a:xfrm>
            <a:off x="500350" y="4574875"/>
            <a:ext cx="3075300" cy="319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sz="900">
                <a:solidFill>
                  <a:srgbClr val="D502A2"/>
                </a:solidFill>
              </a:rPr>
              <a:t>https://ffn.extranat.fr/webffn/ns_synchronat.php?idact=ns</a:t>
            </a:r>
            <a:endParaRPr sz="900">
              <a:solidFill>
                <a:srgbClr val="D502A2"/>
              </a:solidFill>
            </a:endParaRPr>
          </a:p>
        </p:txBody>
      </p:sp>
      <p:pic>
        <p:nvPicPr>
          <p:cNvPr id="111" name="Google Shape;111;p19"/>
          <p:cNvPicPr preferRelativeResize="0"/>
          <p:nvPr/>
        </p:nvPicPr>
        <p:blipFill>
          <a:blip r:embed="rId4">
            <a:alphaModFix/>
          </a:blip>
          <a:stretch>
            <a:fillRect/>
          </a:stretch>
        </p:blipFill>
        <p:spPr>
          <a:xfrm>
            <a:off x="8051595" y="108825"/>
            <a:ext cx="972529" cy="79260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20"/>
          <p:cNvSpPr txBox="1"/>
          <p:nvPr>
            <p:ph idx="1" type="body"/>
          </p:nvPr>
        </p:nvSpPr>
        <p:spPr>
          <a:xfrm>
            <a:off x="199825" y="540250"/>
            <a:ext cx="3816000" cy="4235100"/>
          </a:xfrm>
          <a:prstGeom prst="rect">
            <a:avLst/>
          </a:prstGeom>
        </p:spPr>
        <p:txBody>
          <a:bodyPr anchorCtr="0" anchor="t" bIns="91425" lIns="91425" spcFirstLastPara="1" rIns="91425" wrap="square" tIns="91425">
            <a:normAutofit fontScale="25000" lnSpcReduction="20000"/>
          </a:bodyPr>
          <a:lstStyle/>
          <a:p>
            <a:pPr indent="0" lvl="0" marL="0" rtl="0" algn="l">
              <a:lnSpc>
                <a:spcPct val="100000"/>
              </a:lnSpc>
              <a:spcBef>
                <a:spcPts val="0"/>
              </a:spcBef>
              <a:spcAft>
                <a:spcPts val="0"/>
              </a:spcAft>
              <a:buNone/>
            </a:pPr>
            <a:r>
              <a:rPr b="1" lang="fr" sz="4915">
                <a:solidFill>
                  <a:srgbClr val="38AA07"/>
                </a:solidFill>
              </a:rPr>
              <a:t>👍</a:t>
            </a:r>
            <a:r>
              <a:rPr b="1" lang="fr" sz="4915" u="sng">
                <a:solidFill>
                  <a:srgbClr val="38AA07"/>
                </a:solidFill>
              </a:rPr>
              <a:t>La veille, il est préférable de  : </a:t>
            </a:r>
            <a:endParaRPr b="1" sz="4915" u="sng">
              <a:solidFill>
                <a:srgbClr val="38AA07"/>
              </a:solidFill>
            </a:endParaRPr>
          </a:p>
          <a:p>
            <a:pPr indent="0" lvl="0" marL="0" rtl="0" algn="just">
              <a:lnSpc>
                <a:spcPct val="100000"/>
              </a:lnSpc>
              <a:spcBef>
                <a:spcPts val="1200"/>
              </a:spcBef>
              <a:spcAft>
                <a:spcPts val="0"/>
              </a:spcAft>
              <a:buNone/>
            </a:pPr>
            <a:r>
              <a:rPr lang="fr" sz="4915">
                <a:solidFill>
                  <a:schemeClr val="dk1"/>
                </a:solidFill>
              </a:rPr>
              <a:t>Bien me reposer autant physiquement que mentalement </a:t>
            </a:r>
            <a:endParaRPr sz="4915">
              <a:solidFill>
                <a:schemeClr val="dk1"/>
              </a:solidFill>
            </a:endParaRPr>
          </a:p>
          <a:p>
            <a:pPr indent="0" lvl="0" marL="0" rtl="0" algn="just">
              <a:lnSpc>
                <a:spcPct val="100000"/>
              </a:lnSpc>
              <a:spcBef>
                <a:spcPts val="1200"/>
              </a:spcBef>
              <a:spcAft>
                <a:spcPts val="0"/>
              </a:spcAft>
              <a:buNone/>
            </a:pPr>
            <a:r>
              <a:rPr lang="fr" sz="4915">
                <a:solidFill>
                  <a:schemeClr val="dk1"/>
                </a:solidFill>
              </a:rPr>
              <a:t>Prendre le temps de préparer mon sac pour ne rien oublier et vérifier l’heure,le lieu du rendez-vous.</a:t>
            </a:r>
            <a:endParaRPr sz="4915">
              <a:solidFill>
                <a:schemeClr val="dk1"/>
              </a:solidFill>
            </a:endParaRPr>
          </a:p>
          <a:p>
            <a:pPr indent="0" lvl="0" marL="0" rtl="0" algn="just">
              <a:lnSpc>
                <a:spcPct val="100000"/>
              </a:lnSpc>
              <a:spcBef>
                <a:spcPts val="1200"/>
              </a:spcBef>
              <a:spcAft>
                <a:spcPts val="0"/>
              </a:spcAft>
              <a:buNone/>
            </a:pPr>
            <a:r>
              <a:rPr lang="fr" sz="4915">
                <a:solidFill>
                  <a:schemeClr val="dk1"/>
                </a:solidFill>
              </a:rPr>
              <a:t>Un </a:t>
            </a:r>
            <a:r>
              <a:rPr lang="fr" sz="4915">
                <a:solidFill>
                  <a:schemeClr val="dk1"/>
                </a:solidFill>
              </a:rPr>
              <a:t>covoiturage</a:t>
            </a:r>
            <a:r>
              <a:rPr lang="fr" sz="4915">
                <a:solidFill>
                  <a:schemeClr val="dk1"/>
                </a:solidFill>
              </a:rPr>
              <a:t> est généralement organisé : Information sur le groupe WhatsApp.</a:t>
            </a:r>
            <a:endParaRPr sz="4915">
              <a:solidFill>
                <a:schemeClr val="dk1"/>
              </a:solidFill>
            </a:endParaRPr>
          </a:p>
          <a:p>
            <a:pPr indent="0" lvl="0" marL="0" rtl="0" algn="l">
              <a:lnSpc>
                <a:spcPct val="100000"/>
              </a:lnSpc>
              <a:spcBef>
                <a:spcPts val="1200"/>
              </a:spcBef>
              <a:spcAft>
                <a:spcPts val="0"/>
              </a:spcAft>
              <a:buNone/>
            </a:pPr>
            <a:r>
              <a:rPr b="1" lang="fr" sz="4915">
                <a:solidFill>
                  <a:srgbClr val="38AA07"/>
                </a:solidFill>
              </a:rPr>
              <a:t>👍</a:t>
            </a:r>
            <a:r>
              <a:rPr b="1" lang="fr" sz="4915" u="sng">
                <a:solidFill>
                  <a:srgbClr val="38AA07"/>
                </a:solidFill>
              </a:rPr>
              <a:t>Le matériel nécessaire :</a:t>
            </a:r>
            <a:endParaRPr b="1" sz="4915" u="sng">
              <a:solidFill>
                <a:srgbClr val="38AA07"/>
              </a:solidFill>
            </a:endParaRPr>
          </a:p>
          <a:p>
            <a:pPr indent="0" lvl="0" marL="0" rtl="0" algn="l">
              <a:lnSpc>
                <a:spcPct val="100000"/>
              </a:lnSpc>
              <a:spcBef>
                <a:spcPts val="1200"/>
              </a:spcBef>
              <a:spcAft>
                <a:spcPts val="0"/>
              </a:spcAft>
              <a:buNone/>
            </a:pPr>
            <a:r>
              <a:rPr lang="fr" sz="4915">
                <a:solidFill>
                  <a:srgbClr val="000000"/>
                </a:solidFill>
              </a:rPr>
              <a:t>=&gt; Equipement du club : bonnet de bain (tee-shirt, short noir)</a:t>
            </a:r>
            <a:endParaRPr sz="4915">
              <a:solidFill>
                <a:srgbClr val="000000"/>
              </a:solidFill>
            </a:endParaRPr>
          </a:p>
          <a:p>
            <a:pPr indent="0" lvl="0" marL="0" rtl="0" algn="l">
              <a:lnSpc>
                <a:spcPct val="100000"/>
              </a:lnSpc>
              <a:spcBef>
                <a:spcPts val="1200"/>
              </a:spcBef>
              <a:spcAft>
                <a:spcPts val="0"/>
              </a:spcAft>
              <a:buNone/>
            </a:pPr>
            <a:r>
              <a:rPr lang="fr" sz="4915">
                <a:solidFill>
                  <a:srgbClr val="000000"/>
                </a:solidFill>
              </a:rPr>
              <a:t>=&gt; Maillot de bain noir uni, bonnet blanc uni, lunettes de piscine et pince nez</a:t>
            </a:r>
            <a:endParaRPr sz="4915">
              <a:solidFill>
                <a:srgbClr val="000000"/>
              </a:solidFill>
            </a:endParaRPr>
          </a:p>
          <a:p>
            <a:pPr indent="0" lvl="0" marL="0" rtl="0" algn="l">
              <a:lnSpc>
                <a:spcPct val="100000"/>
              </a:lnSpc>
              <a:spcBef>
                <a:spcPts val="1200"/>
              </a:spcBef>
              <a:spcAft>
                <a:spcPts val="0"/>
              </a:spcAft>
              <a:buNone/>
            </a:pPr>
            <a:r>
              <a:rPr lang="fr" sz="4915">
                <a:solidFill>
                  <a:srgbClr val="000000"/>
                </a:solidFill>
              </a:rPr>
              <a:t>=&gt; Leeging noir, chaussettes neutres (noires ou blanches) et tee shirt neutre (noir ou blanc)</a:t>
            </a:r>
            <a:endParaRPr sz="4915">
              <a:solidFill>
                <a:srgbClr val="000000"/>
              </a:solidFill>
            </a:endParaRPr>
          </a:p>
          <a:p>
            <a:pPr indent="0" lvl="0" marL="0" rtl="0" algn="l">
              <a:lnSpc>
                <a:spcPct val="100000"/>
              </a:lnSpc>
              <a:spcBef>
                <a:spcPts val="1200"/>
              </a:spcBef>
              <a:spcAft>
                <a:spcPts val="0"/>
              </a:spcAft>
              <a:buNone/>
            </a:pPr>
            <a:r>
              <a:rPr lang="fr" sz="4915">
                <a:solidFill>
                  <a:srgbClr val="000000"/>
                </a:solidFill>
              </a:rPr>
              <a:t>=&gt; Plusieurs serviettes</a:t>
            </a:r>
            <a:endParaRPr sz="4915">
              <a:solidFill>
                <a:srgbClr val="000000"/>
              </a:solidFill>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sp>
        <p:nvSpPr>
          <p:cNvPr id="117" name="Google Shape;117;p20"/>
          <p:cNvSpPr txBox="1"/>
          <p:nvPr/>
        </p:nvSpPr>
        <p:spPr>
          <a:xfrm>
            <a:off x="4015800" y="506050"/>
            <a:ext cx="5064900" cy="46101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b="1" lang="fr" sz="1200">
                <a:solidFill>
                  <a:srgbClr val="38AA07"/>
                </a:solidFill>
              </a:rPr>
              <a:t>👍</a:t>
            </a:r>
            <a:r>
              <a:rPr b="1" lang="fr" sz="1200" u="sng">
                <a:solidFill>
                  <a:srgbClr val="38AA07"/>
                </a:solidFill>
              </a:rPr>
              <a:t> Repas ou encas :</a:t>
            </a:r>
            <a:endParaRPr b="1" sz="1200" u="sng">
              <a:solidFill>
                <a:srgbClr val="38AA07"/>
              </a:solidFill>
            </a:endParaRPr>
          </a:p>
          <a:p>
            <a:pPr indent="0" lvl="0" marL="0" rtl="0" algn="l">
              <a:lnSpc>
                <a:spcPct val="100000"/>
              </a:lnSpc>
              <a:spcBef>
                <a:spcPts val="1200"/>
              </a:spcBef>
              <a:spcAft>
                <a:spcPts val="0"/>
              </a:spcAft>
              <a:buNone/>
            </a:pPr>
            <a:r>
              <a:rPr lang="fr" sz="1200">
                <a:solidFill>
                  <a:schemeClr val="dk1"/>
                </a:solidFill>
              </a:rPr>
              <a:t>=&gt; si le socle se déroule sur la journée prendre une salade de pâte, salade  de riz ou sandwich </a:t>
            </a:r>
            <a:endParaRPr sz="1200">
              <a:solidFill>
                <a:schemeClr val="dk1"/>
              </a:solidFill>
            </a:endParaRPr>
          </a:p>
          <a:p>
            <a:pPr indent="0" lvl="0" marL="0" rtl="0" algn="l">
              <a:lnSpc>
                <a:spcPct val="100000"/>
              </a:lnSpc>
              <a:spcBef>
                <a:spcPts val="1200"/>
              </a:spcBef>
              <a:spcAft>
                <a:spcPts val="0"/>
              </a:spcAft>
              <a:buNone/>
            </a:pPr>
            <a:r>
              <a:rPr lang="fr" sz="1200">
                <a:solidFill>
                  <a:schemeClr val="dk1"/>
                </a:solidFill>
              </a:rPr>
              <a:t>=&gt; compote, barre de céréale, petit gâteau (exemple belvita), fruit, fruit sec… </a:t>
            </a:r>
            <a:endParaRPr sz="1200">
              <a:solidFill>
                <a:schemeClr val="dk1"/>
              </a:solidFill>
            </a:endParaRPr>
          </a:p>
          <a:p>
            <a:pPr indent="0" lvl="0" marL="0" rtl="0" algn="l">
              <a:lnSpc>
                <a:spcPct val="100000"/>
              </a:lnSpc>
              <a:spcBef>
                <a:spcPts val="1200"/>
              </a:spcBef>
              <a:spcAft>
                <a:spcPts val="0"/>
              </a:spcAft>
              <a:buNone/>
            </a:pPr>
            <a:r>
              <a:rPr lang="fr" sz="1200">
                <a:solidFill>
                  <a:schemeClr val="dk1"/>
                </a:solidFill>
              </a:rPr>
              <a:t>(!) pas de bonbons, pas de chips ni de repas gras durant la compétition mais ils seront bie</a:t>
            </a:r>
            <a:r>
              <a:rPr lang="fr" sz="1100">
                <a:solidFill>
                  <a:schemeClr val="dk1"/>
                </a:solidFill>
              </a:rPr>
              <a:t>n sûr autorisés après 🤩</a:t>
            </a:r>
            <a:endParaRPr sz="1100">
              <a:solidFill>
                <a:schemeClr val="dk1"/>
              </a:solidFill>
            </a:endParaRPr>
          </a:p>
          <a:p>
            <a:pPr indent="0" lvl="0" marL="0" rtl="0" algn="l">
              <a:lnSpc>
                <a:spcPct val="100000"/>
              </a:lnSpc>
              <a:spcBef>
                <a:spcPts val="1200"/>
              </a:spcBef>
              <a:spcAft>
                <a:spcPts val="0"/>
              </a:spcAft>
              <a:buNone/>
            </a:pPr>
            <a:r>
              <a:rPr lang="fr" sz="1100">
                <a:solidFill>
                  <a:schemeClr val="dk1"/>
                </a:solidFill>
              </a:rPr>
              <a:t>=&gt;</a:t>
            </a:r>
            <a:r>
              <a:rPr lang="fr" sz="1200">
                <a:solidFill>
                  <a:schemeClr val="dk1"/>
                </a:solidFill>
              </a:rPr>
              <a:t> bouteille d’eau </a:t>
            </a:r>
            <a:endParaRPr sz="1200">
              <a:solidFill>
                <a:schemeClr val="dk1"/>
              </a:solidFill>
            </a:endParaRPr>
          </a:p>
          <a:p>
            <a:pPr indent="0" lvl="0" marL="0" rtl="0" algn="l">
              <a:lnSpc>
                <a:spcPct val="100000"/>
              </a:lnSpc>
              <a:spcBef>
                <a:spcPts val="1200"/>
              </a:spcBef>
              <a:spcAft>
                <a:spcPts val="0"/>
              </a:spcAft>
              <a:buNone/>
            </a:pPr>
            <a:r>
              <a:rPr b="1" lang="fr" sz="1200">
                <a:solidFill>
                  <a:srgbClr val="38AA07"/>
                </a:solidFill>
              </a:rPr>
              <a:t>👍</a:t>
            </a:r>
            <a:r>
              <a:rPr b="1" lang="fr" sz="1200" u="sng">
                <a:solidFill>
                  <a:srgbClr val="38AA07"/>
                </a:solidFill>
              </a:rPr>
              <a:t>Le jour de l’épreuve  :</a:t>
            </a:r>
            <a:endParaRPr b="1" sz="1200" u="sng">
              <a:solidFill>
                <a:srgbClr val="38AA07"/>
              </a:solidFill>
            </a:endParaRPr>
          </a:p>
          <a:p>
            <a:pPr indent="0" lvl="0" marL="0" rtl="0" algn="l">
              <a:lnSpc>
                <a:spcPct val="100000"/>
              </a:lnSpc>
              <a:spcBef>
                <a:spcPts val="1200"/>
              </a:spcBef>
              <a:spcAft>
                <a:spcPts val="0"/>
              </a:spcAft>
              <a:buNone/>
            </a:pPr>
            <a:r>
              <a:rPr lang="fr" sz="1200">
                <a:solidFill>
                  <a:schemeClr val="dk1"/>
                </a:solidFill>
              </a:rPr>
              <a:t>=&gt;Je garde un esprit d’équipe positif du début à la fin</a:t>
            </a:r>
            <a:endParaRPr sz="1200">
              <a:solidFill>
                <a:schemeClr val="dk1"/>
              </a:solidFill>
            </a:endParaRPr>
          </a:p>
          <a:p>
            <a:pPr indent="0" lvl="0" marL="0" rtl="0" algn="l">
              <a:lnSpc>
                <a:spcPct val="100000"/>
              </a:lnSpc>
              <a:spcBef>
                <a:spcPts val="0"/>
              </a:spcBef>
              <a:spcAft>
                <a:spcPts val="0"/>
              </a:spcAft>
              <a:buNone/>
            </a:pPr>
            <a:r>
              <a:rPr lang="fr" sz="1200">
                <a:solidFill>
                  <a:schemeClr val="dk1"/>
                </a:solidFill>
              </a:rPr>
              <a:t>=&gt;Je reste constamment avec l’ensemble du groupe prévu </a:t>
            </a:r>
            <a:r>
              <a:rPr b="1" lang="fr" sz="1200">
                <a:solidFill>
                  <a:schemeClr val="dk1"/>
                </a:solidFill>
              </a:rPr>
              <a:t>=&gt;</a:t>
            </a:r>
            <a:r>
              <a:rPr lang="fr" sz="1200">
                <a:solidFill>
                  <a:schemeClr val="dk1"/>
                </a:solidFill>
              </a:rPr>
              <a:t> je peux aller voir les parents si l'entraîneur et l’organisation (pause repas…)  le permettent.</a:t>
            </a:r>
            <a:endParaRPr sz="1200">
              <a:solidFill>
                <a:schemeClr val="dk1"/>
              </a:solidFill>
            </a:endParaRPr>
          </a:p>
          <a:p>
            <a:pPr indent="0" lvl="0" marL="0" rtl="0" algn="l">
              <a:lnSpc>
                <a:spcPct val="100000"/>
              </a:lnSpc>
              <a:spcBef>
                <a:spcPts val="0"/>
              </a:spcBef>
              <a:spcAft>
                <a:spcPts val="0"/>
              </a:spcAft>
              <a:buNone/>
            </a:pPr>
            <a:r>
              <a:t/>
            </a:r>
            <a:endParaRPr sz="1200">
              <a:solidFill>
                <a:schemeClr val="dk1"/>
              </a:solidFill>
            </a:endParaRPr>
          </a:p>
          <a:p>
            <a:pPr indent="0" lvl="0" marL="0" rtl="0" algn="l">
              <a:lnSpc>
                <a:spcPct val="100000"/>
              </a:lnSpc>
              <a:spcBef>
                <a:spcPts val="0"/>
              </a:spcBef>
              <a:spcAft>
                <a:spcPts val="0"/>
              </a:spcAft>
              <a:buNone/>
            </a:pPr>
            <a:r>
              <a:rPr lang="fr" sz="1200">
                <a:solidFill>
                  <a:schemeClr val="dk1"/>
                </a:solidFill>
              </a:rPr>
              <a:t>Je peux parler aux entraîneurs de mon stress et mes appréhension pour mieux les gérer</a:t>
            </a:r>
            <a:endParaRPr sz="1200">
              <a:solidFill>
                <a:schemeClr val="dk1"/>
              </a:solidFill>
            </a:endParaRPr>
          </a:p>
          <a:p>
            <a:pPr indent="0" lvl="0" marL="0" rtl="0" algn="l">
              <a:lnSpc>
                <a:spcPct val="100000"/>
              </a:lnSpc>
              <a:spcBef>
                <a:spcPts val="0"/>
              </a:spcBef>
              <a:spcAft>
                <a:spcPts val="0"/>
              </a:spcAft>
              <a:buNone/>
            </a:pPr>
            <a:r>
              <a:t/>
            </a:r>
            <a:endParaRPr sz="1200">
              <a:solidFill>
                <a:schemeClr val="dk1"/>
              </a:solidFill>
            </a:endParaRPr>
          </a:p>
          <a:p>
            <a:pPr indent="0" lvl="0" marL="0" rtl="0" algn="l">
              <a:lnSpc>
                <a:spcPct val="100000"/>
              </a:lnSpc>
              <a:spcBef>
                <a:spcPts val="0"/>
              </a:spcBef>
              <a:spcAft>
                <a:spcPts val="0"/>
              </a:spcAft>
              <a:buNone/>
            </a:pPr>
            <a:r>
              <a:rPr lang="fr" sz="1200">
                <a:solidFill>
                  <a:srgbClr val="980000"/>
                </a:solidFill>
              </a:rPr>
              <a:t>ATTENTION </a:t>
            </a:r>
            <a:r>
              <a:rPr lang="fr">
                <a:solidFill>
                  <a:schemeClr val="dk1"/>
                </a:solidFill>
              </a:rPr>
              <a:t>⚠️</a:t>
            </a:r>
            <a:r>
              <a:rPr lang="fr" sz="1200">
                <a:solidFill>
                  <a:schemeClr val="dk1"/>
                </a:solidFill>
              </a:rPr>
              <a:t> : Les parents ne pourront pas toujours assister aux épreuves présentées par leurs enfants</a:t>
            </a:r>
            <a:endParaRPr sz="1200">
              <a:solidFill>
                <a:schemeClr val="dk1"/>
              </a:solidFill>
            </a:endParaRPr>
          </a:p>
        </p:txBody>
      </p:sp>
      <p:sp>
        <p:nvSpPr>
          <p:cNvPr id="118" name="Google Shape;118;p20"/>
          <p:cNvSpPr txBox="1"/>
          <p:nvPr/>
        </p:nvSpPr>
        <p:spPr>
          <a:xfrm>
            <a:off x="3163000" y="0"/>
            <a:ext cx="27159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fr" sz="2000" u="sng"/>
              <a:t>Journée Synchro Nat</a:t>
            </a:r>
            <a:endParaRPr sz="2000" u="sng"/>
          </a:p>
        </p:txBody>
      </p:sp>
      <p:sp>
        <p:nvSpPr>
          <p:cNvPr id="119" name="Google Shape;119;p20"/>
          <p:cNvSpPr txBox="1"/>
          <p:nvPr>
            <p:ph idx="1" type="body"/>
          </p:nvPr>
        </p:nvSpPr>
        <p:spPr>
          <a:xfrm>
            <a:off x="199825" y="4603800"/>
            <a:ext cx="3530700" cy="492600"/>
          </a:xfrm>
          <a:prstGeom prst="rect">
            <a:avLst/>
          </a:prstGeom>
        </p:spPr>
        <p:txBody>
          <a:bodyPr anchorCtr="0" anchor="t" bIns="91425" lIns="91425" spcFirstLastPara="1" rIns="91425" wrap="square" tIns="91425">
            <a:normAutofit lnSpcReduction="20000"/>
          </a:bodyPr>
          <a:lstStyle/>
          <a:p>
            <a:pPr indent="0" lvl="0" marL="0" rtl="0" algn="l">
              <a:lnSpc>
                <a:spcPct val="95000"/>
              </a:lnSpc>
              <a:spcBef>
                <a:spcPts val="0"/>
              </a:spcBef>
              <a:spcAft>
                <a:spcPts val="1200"/>
              </a:spcAft>
              <a:buSzPts val="688"/>
              <a:buNone/>
            </a:pPr>
            <a:r>
              <a:rPr lang="fr" sz="825">
                <a:solidFill>
                  <a:srgbClr val="980000"/>
                </a:solidFill>
              </a:rPr>
              <a:t>* E</a:t>
            </a:r>
            <a:r>
              <a:rPr lang="fr" sz="925">
                <a:solidFill>
                  <a:srgbClr val="980000"/>
                </a:solidFill>
              </a:rPr>
              <a:t>n cas d’échec pas d’inquiétude l’épreuve pourra être repassée dans l’année ou l’année suivante </a:t>
            </a:r>
            <a:endParaRPr sz="925">
              <a:solidFill>
                <a:srgbClr val="980000"/>
              </a:solidFill>
            </a:endParaRPr>
          </a:p>
        </p:txBody>
      </p:sp>
      <p:pic>
        <p:nvPicPr>
          <p:cNvPr id="120" name="Google Shape;120;p20"/>
          <p:cNvPicPr preferRelativeResize="0"/>
          <p:nvPr/>
        </p:nvPicPr>
        <p:blipFill>
          <a:blip r:embed="rId3">
            <a:alphaModFix/>
          </a:blip>
          <a:stretch>
            <a:fillRect/>
          </a:stretch>
        </p:blipFill>
        <p:spPr>
          <a:xfrm>
            <a:off x="8051595" y="108825"/>
            <a:ext cx="972529" cy="79260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21"/>
          <p:cNvSpPr txBox="1"/>
          <p:nvPr>
            <p:ph type="title"/>
          </p:nvPr>
        </p:nvSpPr>
        <p:spPr>
          <a:xfrm>
            <a:off x="1528200" y="64725"/>
            <a:ext cx="6087600" cy="5232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fr" u="sng">
                <a:solidFill>
                  <a:srgbClr val="000000"/>
                </a:solidFill>
              </a:rPr>
              <a:t>Journée Compétition </a:t>
            </a:r>
            <a:endParaRPr u="sng">
              <a:solidFill>
                <a:srgbClr val="000000"/>
              </a:solidFill>
            </a:endParaRPr>
          </a:p>
        </p:txBody>
      </p:sp>
      <p:sp>
        <p:nvSpPr>
          <p:cNvPr id="126" name="Google Shape;126;p21"/>
          <p:cNvSpPr txBox="1"/>
          <p:nvPr>
            <p:ph idx="1" type="body"/>
          </p:nvPr>
        </p:nvSpPr>
        <p:spPr>
          <a:xfrm>
            <a:off x="312075" y="677825"/>
            <a:ext cx="3484500" cy="4134900"/>
          </a:xfrm>
          <a:prstGeom prst="rect">
            <a:avLst/>
          </a:prstGeom>
        </p:spPr>
        <p:txBody>
          <a:bodyPr anchorCtr="0" anchor="t" bIns="91425" lIns="91425" spcFirstLastPara="1" rIns="91425" wrap="square" tIns="91425">
            <a:noAutofit/>
          </a:bodyPr>
          <a:lstStyle/>
          <a:p>
            <a:pPr indent="0" lvl="0" marL="0" rtl="0" algn="just">
              <a:lnSpc>
                <a:spcPct val="90000"/>
              </a:lnSpc>
              <a:spcBef>
                <a:spcPts val="0"/>
              </a:spcBef>
              <a:spcAft>
                <a:spcPts val="0"/>
              </a:spcAft>
              <a:buSzPts val="688"/>
              <a:buNone/>
            </a:pPr>
            <a:r>
              <a:rPr lang="fr" sz="1125">
                <a:solidFill>
                  <a:schemeClr val="dk1"/>
                </a:solidFill>
              </a:rPr>
              <a:t>👍</a:t>
            </a:r>
            <a:r>
              <a:rPr b="1" lang="fr" sz="1225" u="sng">
                <a:solidFill>
                  <a:srgbClr val="38AA07"/>
                </a:solidFill>
              </a:rPr>
              <a:t>La veille, il est préférable de  :</a:t>
            </a:r>
            <a:r>
              <a:rPr lang="fr" sz="1125" u="sng">
                <a:solidFill>
                  <a:srgbClr val="00FF00"/>
                </a:solidFill>
              </a:rPr>
              <a:t> </a:t>
            </a:r>
            <a:endParaRPr sz="1125" u="sng">
              <a:solidFill>
                <a:srgbClr val="00FF00"/>
              </a:solidFill>
            </a:endParaRPr>
          </a:p>
          <a:p>
            <a:pPr indent="0" lvl="0" marL="0" rtl="0" algn="just">
              <a:lnSpc>
                <a:spcPct val="90000"/>
              </a:lnSpc>
              <a:spcBef>
                <a:spcPts val="0"/>
              </a:spcBef>
              <a:spcAft>
                <a:spcPts val="0"/>
              </a:spcAft>
              <a:buSzPts val="688"/>
              <a:buNone/>
            </a:pPr>
            <a:r>
              <a:t/>
            </a:r>
            <a:endParaRPr sz="1125" u="sng">
              <a:solidFill>
                <a:srgbClr val="00FF00"/>
              </a:solidFill>
            </a:endParaRPr>
          </a:p>
          <a:p>
            <a:pPr indent="0" lvl="0" marL="0" rtl="0" algn="just">
              <a:lnSpc>
                <a:spcPct val="90000"/>
              </a:lnSpc>
              <a:spcBef>
                <a:spcPts val="0"/>
              </a:spcBef>
              <a:spcAft>
                <a:spcPts val="0"/>
              </a:spcAft>
              <a:buSzPts val="688"/>
              <a:buNone/>
            </a:pPr>
            <a:r>
              <a:rPr lang="fr" sz="1125">
                <a:solidFill>
                  <a:schemeClr val="dk1"/>
                </a:solidFill>
              </a:rPr>
              <a:t>🙂Bien me reposer autant physiquement que mentalement </a:t>
            </a:r>
            <a:endParaRPr sz="1125">
              <a:solidFill>
                <a:schemeClr val="dk1"/>
              </a:solidFill>
            </a:endParaRPr>
          </a:p>
          <a:p>
            <a:pPr indent="0" lvl="0" marL="0" rtl="0" algn="just">
              <a:lnSpc>
                <a:spcPct val="90000"/>
              </a:lnSpc>
              <a:spcBef>
                <a:spcPts val="0"/>
              </a:spcBef>
              <a:spcAft>
                <a:spcPts val="0"/>
              </a:spcAft>
              <a:buSzPts val="688"/>
              <a:buNone/>
            </a:pPr>
            <a:r>
              <a:t/>
            </a:r>
            <a:endParaRPr sz="1125">
              <a:solidFill>
                <a:schemeClr val="dk1"/>
              </a:solidFill>
            </a:endParaRPr>
          </a:p>
          <a:p>
            <a:pPr indent="0" lvl="0" marL="0" rtl="0" algn="just">
              <a:lnSpc>
                <a:spcPct val="90000"/>
              </a:lnSpc>
              <a:spcBef>
                <a:spcPts val="0"/>
              </a:spcBef>
              <a:spcAft>
                <a:spcPts val="0"/>
              </a:spcAft>
              <a:buSzPts val="688"/>
              <a:buNone/>
            </a:pPr>
            <a:r>
              <a:rPr lang="fr" sz="1125">
                <a:solidFill>
                  <a:schemeClr val="dk1"/>
                </a:solidFill>
              </a:rPr>
              <a:t>🙂Prendre le temps de préparer mon sac pour ne rien oublier et vérifier l’heure, le lieu du  rendez-vous.</a:t>
            </a:r>
            <a:endParaRPr sz="1125">
              <a:solidFill>
                <a:schemeClr val="dk1"/>
              </a:solidFill>
            </a:endParaRPr>
          </a:p>
          <a:p>
            <a:pPr indent="0" lvl="0" marL="0" rtl="0" algn="just">
              <a:lnSpc>
                <a:spcPct val="90000"/>
              </a:lnSpc>
              <a:spcBef>
                <a:spcPts val="0"/>
              </a:spcBef>
              <a:spcAft>
                <a:spcPts val="0"/>
              </a:spcAft>
              <a:buSzPts val="688"/>
              <a:buNone/>
            </a:pPr>
            <a:r>
              <a:t/>
            </a:r>
            <a:endParaRPr sz="1125">
              <a:solidFill>
                <a:schemeClr val="dk1"/>
              </a:solidFill>
            </a:endParaRPr>
          </a:p>
          <a:p>
            <a:pPr indent="0" lvl="0" marL="0" rtl="0" algn="just">
              <a:lnSpc>
                <a:spcPct val="90000"/>
              </a:lnSpc>
              <a:spcBef>
                <a:spcPts val="0"/>
              </a:spcBef>
              <a:spcAft>
                <a:spcPts val="0"/>
              </a:spcAft>
              <a:buSzPts val="688"/>
              <a:buNone/>
            </a:pPr>
            <a:r>
              <a:rPr lang="fr" sz="1125">
                <a:solidFill>
                  <a:schemeClr val="dk1"/>
                </a:solidFill>
              </a:rPr>
              <a:t>👍</a:t>
            </a:r>
            <a:r>
              <a:rPr b="1" lang="fr" sz="1225" u="sng">
                <a:solidFill>
                  <a:srgbClr val="38AA07"/>
                </a:solidFill>
              </a:rPr>
              <a:t>Je doit mettre dans mon sac :</a:t>
            </a:r>
            <a:endParaRPr b="1" sz="1225" u="sng">
              <a:solidFill>
                <a:srgbClr val="38AA07"/>
              </a:solidFill>
            </a:endParaRPr>
          </a:p>
          <a:p>
            <a:pPr indent="0" lvl="0" marL="0" rtl="0" algn="just">
              <a:lnSpc>
                <a:spcPct val="90000"/>
              </a:lnSpc>
              <a:spcBef>
                <a:spcPts val="0"/>
              </a:spcBef>
              <a:spcAft>
                <a:spcPts val="0"/>
              </a:spcAft>
              <a:buSzPts val="688"/>
              <a:buNone/>
            </a:pPr>
            <a:r>
              <a:t/>
            </a:r>
            <a:endParaRPr sz="1125" u="sng">
              <a:solidFill>
                <a:srgbClr val="00FF00"/>
              </a:solidFill>
            </a:endParaRPr>
          </a:p>
          <a:p>
            <a:pPr indent="457200" lvl="0" marL="0" rtl="0" algn="just">
              <a:lnSpc>
                <a:spcPct val="90000"/>
              </a:lnSpc>
              <a:spcBef>
                <a:spcPts val="0"/>
              </a:spcBef>
              <a:spcAft>
                <a:spcPts val="0"/>
              </a:spcAft>
              <a:buSzPts val="688"/>
              <a:buNone/>
            </a:pPr>
            <a:r>
              <a:rPr lang="fr" sz="1125" u="sng">
                <a:solidFill>
                  <a:schemeClr val="dk1"/>
                </a:solidFill>
              </a:rPr>
              <a:t>Le matériel nécessaire</a:t>
            </a:r>
            <a:endParaRPr sz="1125" u="sng">
              <a:solidFill>
                <a:schemeClr val="dk1"/>
              </a:solidFill>
            </a:endParaRPr>
          </a:p>
          <a:p>
            <a:pPr indent="0" lvl="0" marL="0" rtl="0" algn="just">
              <a:lnSpc>
                <a:spcPct val="90000"/>
              </a:lnSpc>
              <a:spcBef>
                <a:spcPts val="0"/>
              </a:spcBef>
              <a:spcAft>
                <a:spcPts val="0"/>
              </a:spcAft>
              <a:buSzPts val="688"/>
              <a:buNone/>
            </a:pPr>
            <a:r>
              <a:t/>
            </a:r>
            <a:endParaRPr sz="1125">
              <a:solidFill>
                <a:schemeClr val="dk1"/>
              </a:solidFill>
            </a:endParaRPr>
          </a:p>
          <a:p>
            <a:pPr indent="0" lvl="0" marL="0" rtl="0" algn="just">
              <a:lnSpc>
                <a:spcPct val="90000"/>
              </a:lnSpc>
              <a:spcBef>
                <a:spcPts val="0"/>
              </a:spcBef>
              <a:spcAft>
                <a:spcPts val="0"/>
              </a:spcAft>
              <a:buSzPts val="688"/>
              <a:buNone/>
            </a:pPr>
            <a:r>
              <a:rPr lang="fr" sz="1125">
                <a:solidFill>
                  <a:schemeClr val="dk1"/>
                </a:solidFill>
              </a:rPr>
              <a:t>=&gt; L’équipement du club : tee-shirt , bonnet du club (et short noir)</a:t>
            </a:r>
            <a:endParaRPr sz="1125">
              <a:solidFill>
                <a:schemeClr val="dk1"/>
              </a:solidFill>
            </a:endParaRPr>
          </a:p>
          <a:p>
            <a:pPr indent="0" lvl="0" marL="0" rtl="0" algn="just">
              <a:lnSpc>
                <a:spcPct val="90000"/>
              </a:lnSpc>
              <a:spcBef>
                <a:spcPts val="0"/>
              </a:spcBef>
              <a:spcAft>
                <a:spcPts val="0"/>
              </a:spcAft>
              <a:buSzPts val="688"/>
              <a:buNone/>
            </a:pPr>
            <a:r>
              <a:rPr lang="fr" sz="1125">
                <a:solidFill>
                  <a:schemeClr val="dk1"/>
                </a:solidFill>
              </a:rPr>
              <a:t>=&gt; Pinces U petites et grandes, pinces plates, filets à chignon, élastiques. </a:t>
            </a:r>
            <a:endParaRPr sz="1125">
              <a:solidFill>
                <a:schemeClr val="dk1"/>
              </a:solidFill>
            </a:endParaRPr>
          </a:p>
          <a:p>
            <a:pPr indent="0" lvl="0" marL="0" rtl="0" algn="just">
              <a:lnSpc>
                <a:spcPct val="90000"/>
              </a:lnSpc>
              <a:spcBef>
                <a:spcPts val="0"/>
              </a:spcBef>
              <a:spcAft>
                <a:spcPts val="0"/>
              </a:spcAft>
              <a:buSzPts val="688"/>
              <a:buNone/>
            </a:pPr>
            <a:r>
              <a:rPr lang="fr" sz="1125">
                <a:solidFill>
                  <a:schemeClr val="dk1"/>
                </a:solidFill>
              </a:rPr>
              <a:t>=&gt;  Bonnet pour la gélatine (pour ne pas abimer le bonnet du club), lunettes, plusieurs pince nez</a:t>
            </a:r>
            <a:endParaRPr sz="1125">
              <a:solidFill>
                <a:schemeClr val="dk1"/>
              </a:solidFill>
            </a:endParaRPr>
          </a:p>
          <a:p>
            <a:pPr indent="0" lvl="0" marL="0" rtl="0" algn="just">
              <a:lnSpc>
                <a:spcPct val="90000"/>
              </a:lnSpc>
              <a:spcBef>
                <a:spcPts val="0"/>
              </a:spcBef>
              <a:spcAft>
                <a:spcPts val="0"/>
              </a:spcAft>
              <a:buSzPts val="688"/>
              <a:buNone/>
            </a:pPr>
            <a:r>
              <a:rPr lang="fr" sz="1125">
                <a:solidFill>
                  <a:schemeClr val="dk1"/>
                </a:solidFill>
              </a:rPr>
              <a:t>=&gt;  Lingette démaquillante ou démaquillant + coton</a:t>
            </a:r>
            <a:endParaRPr sz="1125">
              <a:solidFill>
                <a:schemeClr val="dk1"/>
              </a:solidFill>
            </a:endParaRPr>
          </a:p>
          <a:p>
            <a:pPr indent="0" lvl="0" marL="0" rtl="0" algn="just">
              <a:lnSpc>
                <a:spcPct val="90000"/>
              </a:lnSpc>
              <a:spcBef>
                <a:spcPts val="0"/>
              </a:spcBef>
              <a:spcAft>
                <a:spcPts val="0"/>
              </a:spcAft>
              <a:buSzPts val="688"/>
              <a:buNone/>
            </a:pPr>
            <a:r>
              <a:rPr lang="fr" sz="1125">
                <a:solidFill>
                  <a:schemeClr val="dk1"/>
                </a:solidFill>
              </a:rPr>
              <a:t>=&gt; Serviette à gélatine (peut être </a:t>
            </a:r>
            <a:r>
              <a:rPr lang="fr" sz="1125">
                <a:solidFill>
                  <a:schemeClr val="dk1"/>
                </a:solidFill>
              </a:rPr>
              <a:t>abîmée/tachée)</a:t>
            </a:r>
            <a:r>
              <a:rPr lang="fr" sz="1125">
                <a:solidFill>
                  <a:schemeClr val="dk1"/>
                </a:solidFill>
              </a:rPr>
              <a:t> , plusieurs serviettes pour se sécher</a:t>
            </a:r>
            <a:endParaRPr sz="1125">
              <a:solidFill>
                <a:schemeClr val="dk1"/>
              </a:solidFill>
            </a:endParaRPr>
          </a:p>
          <a:p>
            <a:pPr indent="0" lvl="0" marL="0" rtl="0" algn="just">
              <a:lnSpc>
                <a:spcPct val="90000"/>
              </a:lnSpc>
              <a:spcBef>
                <a:spcPts val="0"/>
              </a:spcBef>
              <a:spcAft>
                <a:spcPts val="0"/>
              </a:spcAft>
              <a:buSzPts val="688"/>
              <a:buNone/>
            </a:pPr>
            <a:r>
              <a:rPr lang="fr" sz="1125">
                <a:solidFill>
                  <a:schemeClr val="dk1"/>
                </a:solidFill>
              </a:rPr>
              <a:t>=&gt; Maillot de bain d’échauffement</a:t>
            </a:r>
            <a:endParaRPr sz="1125">
              <a:solidFill>
                <a:schemeClr val="dk1"/>
              </a:solidFill>
            </a:endParaRPr>
          </a:p>
          <a:p>
            <a:pPr indent="0" lvl="0" marL="0" rtl="0" algn="just">
              <a:lnSpc>
                <a:spcPct val="90000"/>
              </a:lnSpc>
              <a:spcBef>
                <a:spcPts val="0"/>
              </a:spcBef>
              <a:spcAft>
                <a:spcPts val="0"/>
              </a:spcAft>
              <a:buSzPts val="688"/>
              <a:buNone/>
            </a:pPr>
            <a:r>
              <a:t/>
            </a:r>
            <a:endParaRPr sz="1125">
              <a:solidFill>
                <a:schemeClr val="dk1"/>
              </a:solidFill>
            </a:endParaRPr>
          </a:p>
          <a:p>
            <a:pPr indent="0" lvl="0" marL="0" rtl="0" algn="just">
              <a:lnSpc>
                <a:spcPct val="90000"/>
              </a:lnSpc>
              <a:spcBef>
                <a:spcPts val="0"/>
              </a:spcBef>
              <a:spcAft>
                <a:spcPts val="0"/>
              </a:spcAft>
              <a:buSzPts val="688"/>
              <a:buNone/>
            </a:pPr>
            <a:r>
              <a:t/>
            </a:r>
            <a:endParaRPr sz="1025">
              <a:solidFill>
                <a:schemeClr val="dk1"/>
              </a:solidFill>
            </a:endParaRPr>
          </a:p>
        </p:txBody>
      </p:sp>
      <p:sp>
        <p:nvSpPr>
          <p:cNvPr id="127" name="Google Shape;127;p21"/>
          <p:cNvSpPr txBox="1"/>
          <p:nvPr/>
        </p:nvSpPr>
        <p:spPr>
          <a:xfrm>
            <a:off x="3774600" y="677825"/>
            <a:ext cx="5079300" cy="4263600"/>
          </a:xfrm>
          <a:prstGeom prst="rect">
            <a:avLst/>
          </a:prstGeom>
          <a:noFill/>
          <a:ln>
            <a:noFill/>
          </a:ln>
        </p:spPr>
        <p:txBody>
          <a:bodyPr anchorCtr="0" anchor="t" bIns="91425" lIns="91425" spcFirstLastPara="1" rIns="91425" wrap="square" tIns="91425">
            <a:spAutoFit/>
          </a:bodyPr>
          <a:lstStyle/>
          <a:p>
            <a:pPr indent="457200" lvl="0" marL="0" rtl="0" algn="l">
              <a:spcBef>
                <a:spcPts val="0"/>
              </a:spcBef>
              <a:spcAft>
                <a:spcPts val="0"/>
              </a:spcAft>
              <a:buNone/>
            </a:pPr>
            <a:r>
              <a:rPr lang="fr" sz="1100" u="sng">
                <a:solidFill>
                  <a:schemeClr val="dk1"/>
                </a:solidFill>
              </a:rPr>
              <a:t>De quoi grignoter ainsi qu’un repas lorsqu’il est nécessaire</a:t>
            </a:r>
            <a:endParaRPr sz="1100" u="sng">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lang="fr" sz="1100">
                <a:solidFill>
                  <a:schemeClr val="dk1"/>
                </a:solidFill>
              </a:rPr>
              <a:t>=&gt; Repas : salade de pâtes, salade de riz, sandwich</a:t>
            </a:r>
            <a:endParaRPr sz="1100">
              <a:solidFill>
                <a:schemeClr val="dk1"/>
              </a:solidFill>
            </a:endParaRPr>
          </a:p>
          <a:p>
            <a:pPr indent="0" lvl="0" marL="0" rtl="0" algn="l">
              <a:spcBef>
                <a:spcPts val="0"/>
              </a:spcBef>
              <a:spcAft>
                <a:spcPts val="0"/>
              </a:spcAft>
              <a:buNone/>
            </a:pPr>
            <a:r>
              <a:rPr lang="fr" sz="1100">
                <a:solidFill>
                  <a:schemeClr val="dk1"/>
                </a:solidFill>
              </a:rPr>
              <a:t>=&gt; Compote, barre de céréales, petits gâteaux (exemple : belvita), fruit, fruit sec</a:t>
            </a:r>
            <a:endParaRPr sz="1100">
              <a:solidFill>
                <a:schemeClr val="dk1"/>
              </a:solidFill>
            </a:endParaRPr>
          </a:p>
          <a:p>
            <a:pPr indent="0" lvl="0" marL="0" rtl="0" algn="l">
              <a:spcBef>
                <a:spcPts val="0"/>
              </a:spcBef>
              <a:spcAft>
                <a:spcPts val="0"/>
              </a:spcAft>
              <a:buNone/>
            </a:pPr>
            <a:r>
              <a:rPr lang="fr" sz="1100">
                <a:solidFill>
                  <a:schemeClr val="dk1"/>
                </a:solidFill>
              </a:rPr>
              <a:t>=&gt; (!) ne pas manger de repas gras avant la compétition, ne pas manger de chips, de bonbons ou d’aliment trop sucré. Ceux-ci pourront être mangés après la compétition.</a:t>
            </a:r>
            <a:endParaRPr sz="1100">
              <a:solidFill>
                <a:schemeClr val="dk1"/>
              </a:solidFill>
            </a:endParaRPr>
          </a:p>
          <a:p>
            <a:pPr indent="0" lvl="0" marL="0" rtl="0" algn="l">
              <a:spcBef>
                <a:spcPts val="0"/>
              </a:spcBef>
              <a:spcAft>
                <a:spcPts val="0"/>
              </a:spcAft>
              <a:buNone/>
            </a:pPr>
            <a:r>
              <a:rPr lang="fr" sz="1100">
                <a:solidFill>
                  <a:schemeClr val="dk1"/>
                </a:solidFill>
              </a:rPr>
              <a:t>=&gt;  Prévoir beaucoup d’eau</a:t>
            </a:r>
            <a:endParaRPr sz="1100">
              <a:solidFill>
                <a:schemeClr val="dk1"/>
              </a:solidFill>
            </a:endParaRPr>
          </a:p>
          <a:p>
            <a:pPr indent="0" lvl="0" marL="0" rtl="0" algn="l">
              <a:spcBef>
                <a:spcPts val="0"/>
              </a:spcBef>
              <a:spcAft>
                <a:spcPts val="0"/>
              </a:spcAft>
              <a:buNone/>
            </a:pPr>
            <a:r>
              <a:t/>
            </a:r>
            <a:endParaRPr sz="1100">
              <a:solidFill>
                <a:schemeClr val="dk1"/>
              </a:solidFill>
            </a:endParaRPr>
          </a:p>
          <a:p>
            <a:pPr indent="457200" lvl="0" marL="0" rtl="0" algn="l">
              <a:spcBef>
                <a:spcPts val="0"/>
              </a:spcBef>
              <a:spcAft>
                <a:spcPts val="0"/>
              </a:spcAft>
              <a:buNone/>
            </a:pPr>
            <a:r>
              <a:rPr lang="fr" sz="1100" u="sng">
                <a:solidFill>
                  <a:schemeClr val="dk1"/>
                </a:solidFill>
              </a:rPr>
              <a:t>Prévoir des médicaments et en informer </a:t>
            </a:r>
            <a:r>
              <a:rPr lang="fr" sz="1100" u="sng">
                <a:solidFill>
                  <a:schemeClr val="dk1"/>
                </a:solidFill>
              </a:rPr>
              <a:t>l'entraîneur</a:t>
            </a:r>
            <a:r>
              <a:rPr lang="fr" sz="1100" u="sng">
                <a:solidFill>
                  <a:schemeClr val="dk1"/>
                </a:solidFill>
              </a:rPr>
              <a:t> </a:t>
            </a:r>
            <a:endParaRPr sz="1100" u="sng">
              <a:solidFill>
                <a:schemeClr val="dk1"/>
              </a:solidFill>
            </a:endParaRPr>
          </a:p>
          <a:p>
            <a:pPr indent="457200" lvl="0" marL="0" rtl="0" algn="l">
              <a:spcBef>
                <a:spcPts val="0"/>
              </a:spcBef>
              <a:spcAft>
                <a:spcPts val="0"/>
              </a:spcAft>
              <a:buNone/>
            </a:pPr>
            <a:r>
              <a:t/>
            </a:r>
            <a:endParaRPr sz="1100" u="sng">
              <a:solidFill>
                <a:schemeClr val="dk1"/>
              </a:solidFill>
            </a:endParaRPr>
          </a:p>
          <a:p>
            <a:pPr indent="0" lvl="0" marL="0" rtl="0" algn="l">
              <a:spcBef>
                <a:spcPts val="0"/>
              </a:spcBef>
              <a:spcAft>
                <a:spcPts val="0"/>
              </a:spcAft>
              <a:buNone/>
            </a:pPr>
            <a:r>
              <a:rPr lang="fr" sz="1100">
                <a:solidFill>
                  <a:schemeClr val="dk1"/>
                </a:solidFill>
              </a:rPr>
              <a:t>=&gt; Antidouleurs douleurs comme le paracétamol (maux de tête, jambes…)</a:t>
            </a:r>
            <a:endParaRPr sz="1100">
              <a:solidFill>
                <a:schemeClr val="dk1"/>
              </a:solidFill>
            </a:endParaRPr>
          </a:p>
          <a:p>
            <a:pPr indent="0" lvl="0" marL="0" rtl="0" algn="l">
              <a:spcBef>
                <a:spcPts val="0"/>
              </a:spcBef>
              <a:spcAft>
                <a:spcPts val="0"/>
              </a:spcAft>
              <a:buNone/>
            </a:pPr>
            <a:r>
              <a:rPr lang="fr" sz="1100">
                <a:solidFill>
                  <a:schemeClr val="dk1"/>
                </a:solidFill>
              </a:rPr>
              <a:t>=&gt; Sérum physiologique pour les yeux sensibles avec le maquillage </a:t>
            </a:r>
            <a:endParaRPr sz="1100">
              <a:solidFill>
                <a:schemeClr val="dk1"/>
              </a:solidFill>
            </a:endParaRPr>
          </a:p>
          <a:p>
            <a:pPr indent="0" lvl="0" marL="0" rtl="0" algn="l">
              <a:spcBef>
                <a:spcPts val="0"/>
              </a:spcBef>
              <a:spcAft>
                <a:spcPts val="0"/>
              </a:spcAft>
              <a:buNone/>
            </a:pPr>
            <a:r>
              <a:rPr lang="fr" sz="1100">
                <a:solidFill>
                  <a:schemeClr val="dk1"/>
                </a:solidFill>
              </a:rPr>
              <a:t>=&gt; Autres si traitement médical recommandé (ex : ventoline…)</a:t>
            </a:r>
            <a:endParaRPr sz="11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lang="fr" sz="1125">
                <a:solidFill>
                  <a:schemeClr val="dk1"/>
                </a:solidFill>
              </a:rPr>
              <a:t>👍</a:t>
            </a:r>
            <a:r>
              <a:rPr b="1" lang="fr" sz="1200" u="sng">
                <a:solidFill>
                  <a:srgbClr val="38AA07"/>
                </a:solidFill>
              </a:rPr>
              <a:t>Le jour de la compétition  :</a:t>
            </a:r>
            <a:endParaRPr b="1" sz="1200" u="sng">
              <a:solidFill>
                <a:srgbClr val="38AA07"/>
              </a:solidFill>
            </a:endParaRPr>
          </a:p>
          <a:p>
            <a:pPr indent="0" lvl="0" marL="0" rtl="0" algn="l">
              <a:spcBef>
                <a:spcPts val="0"/>
              </a:spcBef>
              <a:spcAft>
                <a:spcPts val="0"/>
              </a:spcAft>
              <a:buNone/>
            </a:pPr>
            <a:r>
              <a:t/>
            </a:r>
            <a:endParaRPr sz="1100" u="sng">
              <a:solidFill>
                <a:srgbClr val="00FF00"/>
              </a:solidFill>
            </a:endParaRPr>
          </a:p>
          <a:p>
            <a:pPr indent="0" lvl="0" marL="0" rtl="0" algn="l">
              <a:spcBef>
                <a:spcPts val="0"/>
              </a:spcBef>
              <a:spcAft>
                <a:spcPts val="0"/>
              </a:spcAft>
              <a:buNone/>
            </a:pPr>
            <a:r>
              <a:rPr lang="fr" sz="1100">
                <a:solidFill>
                  <a:schemeClr val="dk1"/>
                </a:solidFill>
              </a:rPr>
              <a:t>💪Je garde un esprit d’équipe positif du début à la fin de la compétition </a:t>
            </a:r>
            <a:endParaRPr sz="1100">
              <a:solidFill>
                <a:schemeClr val="dk1"/>
              </a:solidFill>
            </a:endParaRPr>
          </a:p>
          <a:p>
            <a:pPr indent="0" lvl="0" marL="0" rtl="0" algn="l">
              <a:spcBef>
                <a:spcPts val="0"/>
              </a:spcBef>
              <a:spcAft>
                <a:spcPts val="0"/>
              </a:spcAft>
              <a:buNone/>
            </a:pPr>
            <a:r>
              <a:rPr lang="fr" sz="1100">
                <a:solidFill>
                  <a:schemeClr val="dk1"/>
                </a:solidFill>
              </a:rPr>
              <a:t>💪Je reste constamment avec l’ensemble de mon équipe. </a:t>
            </a:r>
            <a:endParaRPr sz="1100">
              <a:solidFill>
                <a:schemeClr val="dk1"/>
              </a:solidFill>
            </a:endParaRPr>
          </a:p>
          <a:p>
            <a:pPr indent="0" lvl="0" marL="0" rtl="0" algn="l">
              <a:spcBef>
                <a:spcPts val="0"/>
              </a:spcBef>
              <a:spcAft>
                <a:spcPts val="0"/>
              </a:spcAft>
              <a:buNone/>
            </a:pPr>
            <a:r>
              <a:rPr lang="fr" sz="1100">
                <a:solidFill>
                  <a:schemeClr val="dk1"/>
                </a:solidFill>
              </a:rPr>
              <a:t>=&gt; je peux aller voir les parents  si l'entraîneur et l’organisation de la  compétition (pause repas…) le permettent.</a:t>
            </a:r>
            <a:endParaRPr sz="1100">
              <a:solidFill>
                <a:schemeClr val="dk1"/>
              </a:solidFill>
            </a:endParaRPr>
          </a:p>
          <a:p>
            <a:pPr indent="0" lvl="0" marL="0" rtl="0" algn="l">
              <a:spcBef>
                <a:spcPts val="0"/>
              </a:spcBef>
              <a:spcAft>
                <a:spcPts val="0"/>
              </a:spcAft>
              <a:buNone/>
            </a:pPr>
            <a:r>
              <a:rPr lang="fr" sz="1100">
                <a:solidFill>
                  <a:schemeClr val="dk1"/>
                </a:solidFill>
              </a:rPr>
              <a:t>💪Je peux parler aux entraîneurs de mon stress et mes appréhensions pour mieux les gérer</a:t>
            </a:r>
            <a:endParaRPr sz="1100">
              <a:solidFill>
                <a:schemeClr val="dk1"/>
              </a:solidFill>
            </a:endParaRPr>
          </a:p>
        </p:txBody>
      </p:sp>
      <p:cxnSp>
        <p:nvCxnSpPr>
          <p:cNvPr id="128" name="Google Shape;128;p21"/>
          <p:cNvCxnSpPr/>
          <p:nvPr/>
        </p:nvCxnSpPr>
        <p:spPr>
          <a:xfrm flipH="1">
            <a:off x="3789075" y="828875"/>
            <a:ext cx="7500" cy="4048200"/>
          </a:xfrm>
          <a:prstGeom prst="straightConnector1">
            <a:avLst/>
          </a:prstGeom>
          <a:noFill/>
          <a:ln cap="flat" cmpd="sng" w="9525">
            <a:solidFill>
              <a:schemeClr val="dk2"/>
            </a:solidFill>
            <a:prstDash val="solid"/>
            <a:round/>
            <a:headEnd len="med" w="med" type="none"/>
            <a:tailEnd len="med" w="med" type="none"/>
          </a:ln>
        </p:spPr>
      </p:cxnSp>
      <p:pic>
        <p:nvPicPr>
          <p:cNvPr id="129" name="Google Shape;129;p21"/>
          <p:cNvPicPr preferRelativeResize="0"/>
          <p:nvPr/>
        </p:nvPicPr>
        <p:blipFill>
          <a:blip r:embed="rId3">
            <a:alphaModFix/>
          </a:blip>
          <a:stretch>
            <a:fillRect/>
          </a:stretch>
        </p:blipFill>
        <p:spPr>
          <a:xfrm>
            <a:off x="8051595" y="108825"/>
            <a:ext cx="972529" cy="79260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